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613" r:id="rId1"/>
  </p:sldMasterIdLst>
  <p:sldIdLst>
    <p:sldId id="280" r:id="rId2"/>
    <p:sldId id="257" r:id="rId3"/>
    <p:sldId id="258" r:id="rId4"/>
    <p:sldId id="262" r:id="rId5"/>
    <p:sldId id="263" r:id="rId6"/>
    <p:sldId id="264" r:id="rId7"/>
    <p:sldId id="265" r:id="rId8"/>
    <p:sldId id="266" r:id="rId9"/>
    <p:sldId id="267" r:id="rId10"/>
    <p:sldId id="271" r:id="rId11"/>
    <p:sldId id="272" r:id="rId12"/>
    <p:sldId id="273" r:id="rId13"/>
    <p:sldId id="274" r:id="rId14"/>
    <p:sldId id="275" r:id="rId15"/>
    <p:sldId id="276" r:id="rId16"/>
    <p:sldId id="277" r:id="rId17"/>
    <p:sldId id="278" r:id="rId18"/>
    <p:sldId id="282" r:id="rId19"/>
    <p:sldId id="27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13" autoAdjust="0"/>
    <p:restoredTop sz="94660"/>
  </p:normalViewPr>
  <p:slideViewPr>
    <p:cSldViewPr snapToGrid="0">
      <p:cViewPr varScale="1">
        <p:scale>
          <a:sx n="88" d="100"/>
          <a:sy n="88" d="100"/>
        </p:scale>
        <p:origin x="47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jpg>
</file>

<file path=ppt/media/image22.jpg>
</file>

<file path=ppt/media/image23.png>
</file>

<file path=ppt/media/image24.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7C2C1171-04AC-4924-BFA0-EFA880FB023A}" type="datetimeFigureOut">
              <a:rPr lang="en-US" smtClean="0"/>
              <a:t>12/29/2023</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F5824469-D4C7-4711-B1AB-00C7A18A3985}"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95663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491887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31265000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955858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889004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7C2C1171-04AC-4924-BFA0-EFA880FB02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24886019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7C2C1171-04AC-4924-BFA0-EFA880FB02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12573985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2C1171-04AC-4924-BFA0-EFA880FB02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769514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2C1171-04AC-4924-BFA0-EFA880FB02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922030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2C1171-04AC-4924-BFA0-EFA880FB02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2029062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C2C1171-04AC-4924-BFA0-EFA880FB02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1154984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962941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C2C1171-04AC-4924-BFA0-EFA880FB023A}" type="datetimeFigureOut">
              <a:rPr lang="en-US" smtClean="0"/>
              <a:t>12/29/2023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1527335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C2C1171-04AC-4924-BFA0-EFA880FB02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2577547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2C1171-04AC-4924-BFA0-EFA880FB023A}" type="datetimeFigureOut">
              <a:rPr lang="en-US" smtClean="0"/>
              <a:t>12/29/2023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2467064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3214107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2C1171-04AC-4924-BFA0-EFA880FB02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824469-D4C7-4711-B1AB-00C7A18A3985}" type="slidenum">
              <a:rPr lang="en-US" smtClean="0"/>
              <a:t>‹#›</a:t>
            </a:fld>
            <a:endParaRPr lang="en-US"/>
          </a:p>
        </p:txBody>
      </p:sp>
    </p:spTree>
    <p:extLst>
      <p:ext uri="{BB962C8B-B14F-4D97-AF65-F5344CB8AC3E}">
        <p14:creationId xmlns:p14="http://schemas.microsoft.com/office/powerpoint/2010/main" val="2155743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7C2C1171-04AC-4924-BFA0-EFA880FB023A}" type="datetimeFigureOut">
              <a:rPr lang="en-US" smtClean="0"/>
              <a:t>12/29/2023</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F5824469-D4C7-4711-B1AB-00C7A18A3985}" type="slidenum">
              <a:rPr lang="en-US" smtClean="0"/>
              <a:t>‹#›</a:t>
            </a:fld>
            <a:endParaRPr lang="en-US"/>
          </a:p>
        </p:txBody>
      </p:sp>
    </p:spTree>
    <p:extLst>
      <p:ext uri="{BB962C8B-B14F-4D97-AF65-F5344CB8AC3E}">
        <p14:creationId xmlns:p14="http://schemas.microsoft.com/office/powerpoint/2010/main" val="1462562705"/>
      </p:ext>
    </p:extLst>
  </p:cSld>
  <p:clrMap bg1="lt1" tx1="dk1" bg2="lt2" tx2="dk2" accent1="accent1" accent2="accent2" accent3="accent3" accent4="accent4" accent5="accent5" accent6="accent6" hlink="hlink" folHlink="folHlink"/>
  <p:sldLayoutIdLst>
    <p:sldLayoutId id="2147484614" r:id="rId1"/>
    <p:sldLayoutId id="2147484615" r:id="rId2"/>
    <p:sldLayoutId id="2147484616" r:id="rId3"/>
    <p:sldLayoutId id="2147484617" r:id="rId4"/>
    <p:sldLayoutId id="2147484618" r:id="rId5"/>
    <p:sldLayoutId id="2147484619" r:id="rId6"/>
    <p:sldLayoutId id="2147484620" r:id="rId7"/>
    <p:sldLayoutId id="2147484621" r:id="rId8"/>
    <p:sldLayoutId id="2147484622" r:id="rId9"/>
    <p:sldLayoutId id="2147484623" r:id="rId10"/>
    <p:sldLayoutId id="2147484624" r:id="rId11"/>
    <p:sldLayoutId id="2147484625" r:id="rId12"/>
    <p:sldLayoutId id="2147484626" r:id="rId13"/>
    <p:sldLayoutId id="2147484627" r:id="rId14"/>
    <p:sldLayoutId id="2147484628" r:id="rId15"/>
    <p:sldLayoutId id="2147484629" r:id="rId16"/>
    <p:sldLayoutId id="2147484630"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hyperlink" Target="https://mccarthymat150.commons.gc.cuny.edu/units-5-9/histograms/" TargetMode="External"/><Relationship Id="rId7" Type="http://schemas.openxmlformats.org/officeDocument/2006/relationships/hyperlink" Target="http://stackoverflow.com/questions/10198228/heat-map-or-density-map-in-r"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hyperlink" Target="https://www.datascienceblog.net/post/data-visualization/scatterplot/" TargetMode="External"/><Relationship Id="rId4" Type="http://schemas.openxmlformats.org/officeDocument/2006/relationships/image" Target="../media/image10.png"/><Relationship Id="rId9" Type="http://schemas.openxmlformats.org/officeDocument/2006/relationships/hyperlink" Target="http://stats.stackexchange.com/questions/82707/box-and-whisker-plot-or-bar-plot-with-mean-and-se"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464819" y="230048"/>
            <a:ext cx="6601097" cy="1102364"/>
          </a:xfrm>
          <a:prstGeom prst="rect">
            <a:avLst/>
          </a:prstGeom>
        </p:spPr>
        <p:txBody>
          <a:bodyP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pPr algn="ctr"/>
            <a:r>
              <a:rPr lang="en-US" sz="4400" b="1" smtClean="0">
                <a:solidFill>
                  <a:schemeClr val="accent1">
                    <a:lumMod val="50000"/>
                  </a:schemeClr>
                </a:solidFill>
                <a:latin typeface="Algerian" panose="04020705040A02060702" pitchFamily="82" charset="0"/>
              </a:rPr>
              <a:t>TeXT BOOK CLUSTERING</a:t>
            </a:r>
            <a:endParaRPr lang="en-US" sz="4400" b="1" dirty="0">
              <a:solidFill>
                <a:schemeClr val="accent1">
                  <a:lumMod val="50000"/>
                </a:schemeClr>
              </a:solidFill>
              <a:latin typeface="Algerian" panose="04020705040A02060702" pitchFamily="82" charset="0"/>
            </a:endParaRPr>
          </a:p>
        </p:txBody>
      </p:sp>
      <p:sp>
        <p:nvSpPr>
          <p:cNvPr id="3" name="Title 1">
            <a:extLst>
              <a:ext uri="{FF2B5EF4-FFF2-40B4-BE49-F238E27FC236}">
                <a16:creationId xmlns:a16="http://schemas.microsoft.com/office/drawing/2014/main" id="{6E9469E6-CB7A-4793-BE5D-DA8B5AEDDA6F}"/>
              </a:ext>
            </a:extLst>
          </p:cNvPr>
          <p:cNvSpPr txBox="1">
            <a:spLocks/>
          </p:cNvSpPr>
          <p:nvPr/>
        </p:nvSpPr>
        <p:spPr>
          <a:xfrm>
            <a:off x="4376349" y="740229"/>
            <a:ext cx="2778035" cy="1184366"/>
          </a:xfrm>
          <a:prstGeom prst="rect">
            <a:avLst/>
          </a:prstGeom>
        </p:spPr>
        <p:txBody>
          <a:bodyPr vert="horz" lIns="91440" tIns="45720" rIns="91440" bIns="45720" rtlCol="0" anchor="b">
            <a:normAutofit fontScale="85000" lnSpcReduction="20000"/>
          </a:bodyPr>
          <a:lstStyle>
            <a:lvl1pPr algn="r" defTabSz="914400" rtl="0" eaLnBrk="1" latinLnBrk="0" hangingPunct="1">
              <a:lnSpc>
                <a:spcPct val="90000"/>
              </a:lnSpc>
              <a:spcBef>
                <a:spcPct val="0"/>
              </a:spcBef>
              <a:buNone/>
              <a:defRPr sz="8000" kern="1200" cap="all" baseline="0">
                <a:solidFill>
                  <a:schemeClr val="accent1"/>
                </a:solidFill>
                <a:effectLst/>
                <a:latin typeface="+mj-lt"/>
                <a:ea typeface="+mj-ea"/>
                <a:cs typeface="+mj-cs"/>
              </a:defRPr>
            </a:lvl1pPr>
          </a:lstStyle>
          <a:p>
            <a:pPr algn="ctr"/>
            <a:r>
              <a:rPr lang="en-GB" sz="3600" b="1" dirty="0" smtClean="0">
                <a:solidFill>
                  <a:schemeClr val="accent1">
                    <a:lumMod val="50000"/>
                  </a:schemeClr>
                </a:solidFill>
                <a:latin typeface="Times New Roman" panose="02020603050405020304" pitchFamily="18" charset="0"/>
                <a:cs typeface="Times New Roman" panose="02020603050405020304" pitchFamily="18" charset="0"/>
              </a:rPr>
              <a:t/>
            </a:r>
            <a:br>
              <a:rPr lang="en-GB" sz="3600" b="1" dirty="0" smtClean="0">
                <a:solidFill>
                  <a:schemeClr val="accent1">
                    <a:lumMod val="50000"/>
                  </a:schemeClr>
                </a:solidFill>
                <a:latin typeface="Times New Roman" panose="02020603050405020304" pitchFamily="18" charset="0"/>
                <a:cs typeface="Times New Roman" panose="02020603050405020304" pitchFamily="18" charset="0"/>
              </a:rPr>
            </a:br>
            <a: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t>IV B.TECH 1 SEM</a:t>
            </a:r>
            <a:b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br>
            <a: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t>ECE 1 BATCH A</a:t>
            </a:r>
            <a:b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br>
            <a: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t>AY:2023-2024</a:t>
            </a:r>
            <a:br>
              <a:rPr lang="en-GB" sz="2000" b="1" dirty="0" smtClean="0">
                <a:solidFill>
                  <a:schemeClr val="accent1">
                    <a:lumMod val="50000"/>
                  </a:schemeClr>
                </a:solidFill>
                <a:latin typeface="Times New Roman" panose="02020603050405020304" pitchFamily="18" charset="0"/>
                <a:cs typeface="Times New Roman" panose="02020603050405020304" pitchFamily="18" charset="0"/>
              </a:rPr>
            </a:br>
            <a:endParaRPr lang="en-IN" sz="2000" b="1" dirty="0">
              <a:solidFill>
                <a:schemeClr val="accent1">
                  <a:lumMod val="50000"/>
                </a:schemeClr>
              </a:solidFill>
              <a:latin typeface="Times New Roman" panose="02020603050405020304" pitchFamily="18" charset="0"/>
              <a:cs typeface="Times New Roman" panose="02020603050405020304" pitchFamily="18" charset="0"/>
            </a:endParaRPr>
          </a:p>
        </p:txBody>
      </p:sp>
      <p:pic>
        <p:nvPicPr>
          <p:cNvPr id="4" name="Picture 3" descr="C:\Users\LENOVO\Desktop\xlEqjtYR_400x400.jpg">
            <a:extLst>
              <a:ext uri="{FF2B5EF4-FFF2-40B4-BE49-F238E27FC236}">
                <a16:creationId xmlns:a16="http://schemas.microsoft.com/office/drawing/2014/main" id="{92099E9E-2E48-F0CF-8594-5D9B5E450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9662" y="2063931"/>
            <a:ext cx="1871408" cy="1786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ubtitle 2">
            <a:extLst>
              <a:ext uri="{FF2B5EF4-FFF2-40B4-BE49-F238E27FC236}">
                <a16:creationId xmlns:a16="http://schemas.microsoft.com/office/drawing/2014/main" id="{52546417-E930-49F5-BF4B-5E5028812934}"/>
              </a:ext>
            </a:extLst>
          </p:cNvPr>
          <p:cNvSpPr txBox="1">
            <a:spLocks/>
          </p:cNvSpPr>
          <p:nvPr/>
        </p:nvSpPr>
        <p:spPr>
          <a:xfrm>
            <a:off x="385360" y="3940228"/>
            <a:ext cx="10170311" cy="1077203"/>
          </a:xfrm>
          <a:prstGeom prst="rect">
            <a:avLst/>
          </a:prstGeom>
        </p:spPr>
        <p:txBody>
          <a:bodyPr vert="horz" lIns="91440" tIns="45720" rIns="91440" bIns="45720" rtlCol="0" anchor="t">
            <a:noAutofit/>
          </a:bodyPr>
          <a:lstStyle>
            <a:lvl1pPr marL="0" indent="0" algn="r" defTabSz="914400" rtl="0" eaLnBrk="1" latinLnBrk="0" hangingPunct="1">
              <a:lnSpc>
                <a:spcPct val="120000"/>
              </a:lnSpc>
              <a:spcBef>
                <a:spcPts val="1000"/>
              </a:spcBef>
              <a:buClr>
                <a:schemeClr val="accent1"/>
              </a:buClr>
              <a:buSzPct val="160000"/>
              <a:buFont typeface="Arial" panose="020B0604020202020204" pitchFamily="34" charset="0"/>
              <a:buNone/>
              <a:defRPr sz="2800" kern="1200" cap="all" baseline="0">
                <a:solidFill>
                  <a:schemeClr val="bg1">
                    <a:lumMod val="50000"/>
                  </a:schemeClr>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2000" kern="1200" cap="all"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800" kern="1200" cap="all" baseline="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9pPr>
          </a:lstStyle>
          <a:p>
            <a:r>
              <a:rPr lang="en-IN" altLang="en-US" sz="1800" b="1" dirty="0" smtClean="0">
                <a:solidFill>
                  <a:schemeClr val="accent1">
                    <a:lumMod val="50000"/>
                  </a:schemeClr>
                </a:solidFill>
                <a:latin typeface="Times New Roman" panose="02020603050405020304" pitchFamily="18" charset="0"/>
                <a:cs typeface="Times New Roman" panose="02020603050405020304" pitchFamily="18" charset="0"/>
              </a:rPr>
              <a:t>DEPARTMENT OF ELECTRONICS AND COMMUNICATION ENGINEERING (ECE)</a:t>
            </a:r>
          </a:p>
          <a:p>
            <a:pPr algn="ctr"/>
            <a:r>
              <a:rPr lang="en-IN" altLang="en-US" sz="1800" b="1" dirty="0" smtClean="0">
                <a:solidFill>
                  <a:schemeClr val="accent1">
                    <a:lumMod val="50000"/>
                  </a:schemeClr>
                </a:solidFill>
                <a:latin typeface="Times New Roman" panose="02020603050405020304" pitchFamily="18" charset="0"/>
                <a:cs typeface="Times New Roman" panose="02020603050405020304" pitchFamily="18" charset="0"/>
              </a:rPr>
              <a:t>                  GAYATRI VIDYA PARISHAD COLLEGE OF ENGINEERING FOR WOMEN</a:t>
            </a:r>
          </a:p>
          <a:p>
            <a:pPr algn="ctr"/>
            <a:r>
              <a:rPr lang="en-IN" altLang="en-US" sz="1600" b="1" dirty="0" smtClean="0">
                <a:solidFill>
                  <a:schemeClr val="accent1">
                    <a:lumMod val="50000"/>
                  </a:schemeClr>
                </a:solidFill>
                <a:latin typeface="Times New Roman" panose="02020603050405020304" pitchFamily="18" charset="0"/>
                <a:cs typeface="Times New Roman" panose="02020603050405020304" pitchFamily="18" charset="0"/>
              </a:rPr>
              <a:t>       MADHURAWADA, VISAKHAPATNAM-530048</a:t>
            </a:r>
            <a:endParaRPr lang="en-IN" sz="1600" dirty="0" smtClean="0">
              <a:solidFill>
                <a:schemeClr val="accent1">
                  <a:lumMod val="50000"/>
                </a:schemeClr>
              </a:solidFill>
            </a:endParaRPr>
          </a:p>
          <a:p>
            <a:endParaRPr lang="en-IN" sz="1600" dirty="0">
              <a:solidFill>
                <a:schemeClr val="accent1">
                  <a:lumMod val="50000"/>
                </a:schemeClr>
              </a:solidFill>
            </a:endParaRPr>
          </a:p>
        </p:txBody>
      </p:sp>
      <p:sp>
        <p:nvSpPr>
          <p:cNvPr id="6" name="Rectangle 5"/>
          <p:cNvSpPr/>
          <p:nvPr/>
        </p:nvSpPr>
        <p:spPr>
          <a:xfrm>
            <a:off x="7814891" y="2310123"/>
            <a:ext cx="2502050" cy="1477328"/>
          </a:xfrm>
          <a:prstGeom prst="rect">
            <a:avLst/>
          </a:prstGeom>
        </p:spPr>
        <p:txBody>
          <a:bodyPr wrap="square">
            <a:spAutoFit/>
          </a:bodyPr>
          <a:lstStyle/>
          <a:p>
            <a:r>
              <a:rPr lang="en-GB" b="1" dirty="0" smtClean="0">
                <a:solidFill>
                  <a:schemeClr val="accent1">
                    <a:lumMod val="50000"/>
                  </a:schemeClr>
                </a:solidFill>
                <a:latin typeface="Times New Roman" panose="02020603050405020304" pitchFamily="18" charset="0"/>
                <a:cs typeface="Times New Roman" panose="02020603050405020304" pitchFamily="18" charset="0"/>
              </a:rPr>
              <a:t>Supervisor:</a:t>
            </a:r>
            <a:r>
              <a:rPr lang="en-GB" b="1" dirty="0">
                <a:solidFill>
                  <a:schemeClr val="accent1">
                    <a:lumMod val="50000"/>
                  </a:schemeClr>
                </a:solidFill>
                <a:latin typeface="Times New Roman" panose="02020603050405020304" pitchFamily="18" charset="0"/>
                <a:cs typeface="Times New Roman" panose="02020603050405020304" pitchFamily="18" charset="0"/>
              </a:rPr>
              <a:t/>
            </a:r>
            <a:br>
              <a:rPr lang="en-GB" b="1" dirty="0">
                <a:solidFill>
                  <a:schemeClr val="accent1">
                    <a:lumMod val="50000"/>
                  </a:schemeClr>
                </a:solidFill>
                <a:latin typeface="Times New Roman" panose="02020603050405020304" pitchFamily="18" charset="0"/>
                <a:cs typeface="Times New Roman" panose="02020603050405020304" pitchFamily="18" charset="0"/>
              </a:rPr>
            </a:br>
            <a:r>
              <a:rPr lang="en-GB" b="1" dirty="0" err="1" smtClean="0">
                <a:solidFill>
                  <a:schemeClr val="accent1">
                    <a:lumMod val="50000"/>
                  </a:schemeClr>
                </a:solidFill>
                <a:latin typeface="Times New Roman" panose="02020603050405020304" pitchFamily="18" charset="0"/>
                <a:cs typeface="Times New Roman" panose="02020603050405020304" pitchFamily="18" charset="0"/>
              </a:rPr>
              <a:t>M.Hemlata</a:t>
            </a:r>
            <a:r>
              <a:rPr lang="en-GB" b="1" dirty="0">
                <a:solidFill>
                  <a:schemeClr val="accent1">
                    <a:lumMod val="50000"/>
                  </a:schemeClr>
                </a:solidFill>
                <a:latin typeface="Times New Roman" panose="02020603050405020304" pitchFamily="18" charset="0"/>
                <a:cs typeface="Times New Roman" panose="02020603050405020304" pitchFamily="18" charset="0"/>
              </a:rPr>
              <a:t/>
            </a:r>
            <a:br>
              <a:rPr lang="en-GB" b="1" dirty="0">
                <a:solidFill>
                  <a:schemeClr val="accent1">
                    <a:lumMod val="50000"/>
                  </a:schemeClr>
                </a:solidFill>
                <a:latin typeface="Times New Roman" panose="02020603050405020304" pitchFamily="18" charset="0"/>
                <a:cs typeface="Times New Roman" panose="02020603050405020304" pitchFamily="18" charset="0"/>
              </a:rPr>
            </a:br>
            <a:r>
              <a:rPr lang="en-GB" b="1" dirty="0">
                <a:solidFill>
                  <a:schemeClr val="accent1">
                    <a:lumMod val="50000"/>
                  </a:schemeClr>
                </a:solidFill>
                <a:latin typeface="Times New Roman" panose="02020603050405020304" pitchFamily="18" charset="0"/>
                <a:cs typeface="Times New Roman" panose="02020603050405020304" pitchFamily="18" charset="0"/>
              </a:rPr>
              <a:t>Assistant Professor,</a:t>
            </a:r>
            <a:br>
              <a:rPr lang="en-GB" b="1" dirty="0">
                <a:solidFill>
                  <a:schemeClr val="accent1">
                    <a:lumMod val="50000"/>
                  </a:schemeClr>
                </a:solidFill>
                <a:latin typeface="Times New Roman" panose="02020603050405020304" pitchFamily="18" charset="0"/>
                <a:cs typeface="Times New Roman" panose="02020603050405020304" pitchFamily="18" charset="0"/>
              </a:rPr>
            </a:br>
            <a:r>
              <a:rPr lang="en-GB" b="1" dirty="0">
                <a:solidFill>
                  <a:schemeClr val="accent1">
                    <a:lumMod val="50000"/>
                  </a:schemeClr>
                </a:solidFill>
                <a:latin typeface="Times New Roman" panose="02020603050405020304" pitchFamily="18" charset="0"/>
                <a:cs typeface="Times New Roman" panose="02020603050405020304" pitchFamily="18" charset="0"/>
              </a:rPr>
              <a:t>ECE Department</a:t>
            </a:r>
            <a:br>
              <a:rPr lang="en-GB" b="1" dirty="0">
                <a:solidFill>
                  <a:schemeClr val="accent1">
                    <a:lumMod val="50000"/>
                  </a:schemeClr>
                </a:solidFill>
                <a:latin typeface="Times New Roman" panose="02020603050405020304" pitchFamily="18" charset="0"/>
                <a:cs typeface="Times New Roman" panose="02020603050405020304" pitchFamily="18" charset="0"/>
              </a:rPr>
            </a:br>
            <a:endParaRPr lang="en-US" dirty="0"/>
          </a:p>
        </p:txBody>
      </p:sp>
      <p:sp>
        <p:nvSpPr>
          <p:cNvPr id="7" name="Rectangle 6"/>
          <p:cNvSpPr/>
          <p:nvPr/>
        </p:nvSpPr>
        <p:spPr>
          <a:xfrm>
            <a:off x="2072639" y="2310123"/>
            <a:ext cx="1898470" cy="1200329"/>
          </a:xfrm>
          <a:prstGeom prst="rect">
            <a:avLst/>
          </a:prstGeom>
        </p:spPr>
        <p:txBody>
          <a:bodyPr wrap="square">
            <a:spAutoFit/>
          </a:bodyPr>
          <a:lstStyle/>
          <a:p>
            <a:r>
              <a:rPr lang="en-GB" b="1" dirty="0">
                <a:solidFill>
                  <a:schemeClr val="accent1">
                    <a:lumMod val="50000"/>
                  </a:schemeClr>
                </a:solidFill>
                <a:latin typeface="Times New Roman" panose="02020603050405020304" pitchFamily="18" charset="0"/>
                <a:cs typeface="Times New Roman" panose="02020603050405020304" pitchFamily="18" charset="0"/>
              </a:rPr>
              <a:t>Student Name</a:t>
            </a:r>
            <a:r>
              <a:rPr lang="en-GB" b="1" dirty="0" smtClean="0">
                <a:solidFill>
                  <a:schemeClr val="accent1">
                    <a:lumMod val="50000"/>
                  </a:schemeClr>
                </a:solidFill>
                <a:latin typeface="Times New Roman" panose="02020603050405020304" pitchFamily="18" charset="0"/>
                <a:cs typeface="Times New Roman" panose="02020603050405020304" pitchFamily="18" charset="0"/>
              </a:rPr>
              <a:t>:</a:t>
            </a:r>
            <a:r>
              <a:rPr lang="en-GB" b="1" dirty="0">
                <a:solidFill>
                  <a:schemeClr val="accent1">
                    <a:lumMod val="50000"/>
                  </a:schemeClr>
                </a:solidFill>
                <a:latin typeface="Times New Roman" panose="02020603050405020304" pitchFamily="18" charset="0"/>
                <a:cs typeface="Times New Roman" panose="02020603050405020304" pitchFamily="18" charset="0"/>
              </a:rPr>
              <a:t/>
            </a:r>
            <a:br>
              <a:rPr lang="en-GB" b="1" dirty="0">
                <a:solidFill>
                  <a:schemeClr val="accent1">
                    <a:lumMod val="50000"/>
                  </a:schemeClr>
                </a:solidFill>
                <a:latin typeface="Times New Roman" panose="02020603050405020304" pitchFamily="18" charset="0"/>
                <a:cs typeface="Times New Roman" panose="02020603050405020304" pitchFamily="18" charset="0"/>
              </a:rPr>
            </a:br>
            <a:r>
              <a:rPr lang="en-GB" b="1" dirty="0" smtClean="0">
                <a:solidFill>
                  <a:schemeClr val="accent1">
                    <a:lumMod val="50000"/>
                  </a:schemeClr>
                </a:solidFill>
                <a:latin typeface="Times New Roman" panose="02020603050405020304" pitchFamily="18" charset="0"/>
                <a:cs typeface="Times New Roman" panose="02020603050405020304" pitchFamily="18" charset="0"/>
              </a:rPr>
              <a:t>Ch.Bhargavi</a:t>
            </a:r>
          </a:p>
          <a:p>
            <a:r>
              <a:rPr lang="en-GB" b="1" dirty="0" smtClean="0">
                <a:solidFill>
                  <a:schemeClr val="accent1">
                    <a:lumMod val="50000"/>
                  </a:schemeClr>
                </a:solidFill>
                <a:latin typeface="Times New Roman" panose="02020603050405020304" pitchFamily="18" charset="0"/>
                <a:cs typeface="Times New Roman" panose="02020603050405020304" pitchFamily="18" charset="0"/>
              </a:rPr>
              <a:t>20JG1A0419</a:t>
            </a:r>
            <a:r>
              <a:rPr lang="en-GB" b="1" dirty="0">
                <a:solidFill>
                  <a:schemeClr val="accent1">
                    <a:lumMod val="50000"/>
                  </a:schemeClr>
                </a:solidFill>
                <a:latin typeface="Times New Roman" panose="02020603050405020304" pitchFamily="18" charset="0"/>
                <a:cs typeface="Times New Roman" panose="02020603050405020304" pitchFamily="18" charset="0"/>
              </a:rPr>
              <a:t/>
            </a:r>
            <a:br>
              <a:rPr lang="en-GB" b="1" dirty="0">
                <a:solidFill>
                  <a:schemeClr val="accent1">
                    <a:lumMod val="50000"/>
                  </a:schemeClr>
                </a:solidFill>
                <a:latin typeface="Times New Roman" panose="02020603050405020304" pitchFamily="18" charset="0"/>
                <a:cs typeface="Times New Roman" panose="02020603050405020304" pitchFamily="18" charset="0"/>
              </a:rPr>
            </a:br>
            <a:endParaRPr lang="en-US" dirty="0"/>
          </a:p>
        </p:txBody>
      </p:sp>
    </p:spTree>
    <p:extLst>
      <p:ext uri="{BB962C8B-B14F-4D97-AF65-F5344CB8AC3E}">
        <p14:creationId xmlns:p14="http://schemas.microsoft.com/office/powerpoint/2010/main" val="1242747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920" y="757645"/>
            <a:ext cx="10396882" cy="627018"/>
          </a:xfrm>
        </p:spPr>
        <p:txBody>
          <a:bodyPr>
            <a:noAutofit/>
          </a:bodyPr>
          <a:lstStyle/>
          <a:p>
            <a:r>
              <a:rPr lang="en-US" sz="4000" b="1" dirty="0" smtClean="0">
                <a:solidFill>
                  <a:schemeClr val="accent1">
                    <a:lumMod val="75000"/>
                  </a:schemeClr>
                </a:solidFill>
                <a:latin typeface="Times New Roman" panose="02020603050405020304" pitchFamily="18" charset="0"/>
                <a:cs typeface="Times New Roman" panose="02020603050405020304" pitchFamily="18" charset="0"/>
              </a:rPr>
              <a:t>INTRODUCTION  TO FLASK</a:t>
            </a:r>
            <a:endParaRPr lang="en-US" sz="4000"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502920" y="1348861"/>
            <a:ext cx="7979229" cy="3311189"/>
          </a:xfrm>
        </p:spPr>
        <p:txBody>
          <a:bodyPr>
            <a:noAutofit/>
          </a:bodyPr>
          <a:lstStyle/>
          <a:p>
            <a:pPr marL="0" indent="0" algn="just">
              <a:buNone/>
            </a:pPr>
            <a:r>
              <a:rPr lang="en-US" cap="none" dirty="0" smtClean="0">
                <a:latin typeface="Times New Roman" panose="02020603050405020304" pitchFamily="18" charset="0"/>
                <a:cs typeface="Times New Roman" panose="02020603050405020304" pitchFamily="18" charset="0"/>
              </a:rPr>
              <a:t>Flask is a lightweight and versatile web framework for python used to build web applications. It's known for its simplicity and flexibility, making it a popular choice among developers for creating web services, </a:t>
            </a:r>
            <a:r>
              <a:rPr lang="en-US" cap="none" dirty="0" err="1" smtClean="0">
                <a:latin typeface="Times New Roman" panose="02020603050405020304" pitchFamily="18" charset="0"/>
                <a:cs typeface="Times New Roman" panose="02020603050405020304" pitchFamily="18" charset="0"/>
              </a:rPr>
              <a:t>apis</a:t>
            </a:r>
            <a:r>
              <a:rPr lang="en-US" cap="none" dirty="0" smtClean="0">
                <a:latin typeface="Times New Roman" panose="02020603050405020304" pitchFamily="18" charset="0"/>
                <a:cs typeface="Times New Roman" panose="02020603050405020304" pitchFamily="18" charset="0"/>
              </a:rPr>
              <a:t>, and even complex web apps. Flask provides tools, libraries, and patterns that allow developers to build web applications quickly and efficiently. It's known for its minimalistic design, giving developers the freedom to choose the components they need for their projects and keeping the core simple and easy to understand</a:t>
            </a:r>
            <a:r>
              <a:rPr lang="en-US" sz="1800" cap="none" dirty="0" smtClean="0">
                <a:latin typeface="Times New Roman" panose="02020603050405020304" pitchFamily="18" charset="0"/>
                <a:cs typeface="Times New Roman" panose="02020603050405020304" pitchFamily="18" charset="0"/>
              </a:rPr>
              <a:t>.</a:t>
            </a:r>
            <a:endParaRPr lang="en-US" sz="1800" cap="none"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32486"/>
          <a:stretch/>
        </p:blipFill>
        <p:spPr>
          <a:xfrm>
            <a:off x="8673737" y="1593668"/>
            <a:ext cx="2725783" cy="2821577"/>
          </a:xfrm>
          <a:prstGeom prst="rect">
            <a:avLst/>
          </a:prstGeom>
        </p:spPr>
      </p:pic>
    </p:spTree>
    <p:extLst>
      <p:ext uri="{BB962C8B-B14F-4D97-AF65-F5344CB8AC3E}">
        <p14:creationId xmlns:p14="http://schemas.microsoft.com/office/powerpoint/2010/main" val="12086992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339635"/>
            <a:ext cx="10396882" cy="539932"/>
          </a:xfrm>
        </p:spPr>
        <p:txBody>
          <a:bodyPr>
            <a:normAutofit fontScale="90000"/>
          </a:bodyPr>
          <a:lstStyle/>
          <a:p>
            <a: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t>FRONT END</a:t>
            </a:r>
            <a:endParaRPr lang="en-US" sz="3600"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683625" y="1297042"/>
            <a:ext cx="7667895" cy="3771347"/>
          </a:xfrm>
        </p:spPr>
        <p:txBody>
          <a:bodyPr>
            <a:normAutofit fontScale="92500" lnSpcReduction="10000"/>
          </a:bodyPr>
          <a:lstStyle/>
          <a:p>
            <a:pPr>
              <a:buSzPct val="100000"/>
              <a:buFont typeface="Wingdings" panose="05000000000000000000" pitchFamily="2" charset="2"/>
              <a:buChar char="v"/>
            </a:pPr>
            <a:r>
              <a:rPr lang="en-US" sz="2400" b="1" cap="none" dirty="0" smtClean="0">
                <a:solidFill>
                  <a:schemeClr val="accent1">
                    <a:lumMod val="75000"/>
                  </a:schemeClr>
                </a:solidFill>
                <a:latin typeface="Times New Roman" panose="02020603050405020304" pitchFamily="18" charset="0"/>
                <a:cs typeface="Times New Roman" panose="02020603050405020304" pitchFamily="18" charset="0"/>
              </a:rPr>
              <a:t>HTML:</a:t>
            </a:r>
          </a:p>
          <a:p>
            <a:pPr marL="0" indent="0" algn="just">
              <a:buNone/>
            </a:pPr>
            <a:r>
              <a:rPr lang="en-US" sz="1800" cap="none" dirty="0" smtClean="0">
                <a:latin typeface="Times New Roman" panose="02020603050405020304" pitchFamily="18" charset="0"/>
                <a:cs typeface="Times New Roman" panose="02020603050405020304" pitchFamily="18" charset="0"/>
              </a:rPr>
              <a:t>HTML stands for hypertext markup language. It's the standard markup language used to create web pages. It's the backbone of every webpage on the internet, defining the structure and content of a web page by using various tags and elements. These elements include headings, paragraphs, links, images, tables, forms, and more.</a:t>
            </a:r>
          </a:p>
          <a:p>
            <a:pPr algn="just">
              <a:buSzPct val="100000"/>
              <a:buFont typeface="Wingdings" panose="05000000000000000000" pitchFamily="2" charset="2"/>
              <a:buChar char="v"/>
            </a:pPr>
            <a:r>
              <a:rPr lang="en-US" sz="2600" b="1" cap="none" dirty="0" smtClean="0">
                <a:solidFill>
                  <a:schemeClr val="accent1">
                    <a:lumMod val="75000"/>
                  </a:schemeClr>
                </a:solidFill>
                <a:latin typeface="Times New Roman" panose="02020603050405020304" pitchFamily="18" charset="0"/>
                <a:cs typeface="Times New Roman" panose="02020603050405020304" pitchFamily="18" charset="0"/>
              </a:rPr>
              <a:t>CSS:</a:t>
            </a:r>
          </a:p>
          <a:p>
            <a:pPr marL="0" indent="0" algn="just">
              <a:buNone/>
            </a:pPr>
            <a:r>
              <a:rPr lang="en-US" sz="1900" cap="none" dirty="0" smtClean="0">
                <a:latin typeface="Times New Roman" panose="02020603050405020304" pitchFamily="18" charset="0"/>
                <a:cs typeface="Times New Roman" panose="02020603050405020304" pitchFamily="18" charset="0"/>
              </a:rPr>
              <a:t>CSS stands for cascading style sheets.CSS describes how HTML elements are to be displayed on screen, paper, or in other media.CSS saves a lot of work. It can control the layout of multiple web pages all at </a:t>
            </a:r>
            <a:r>
              <a:rPr lang="en-US" sz="1900" cap="none" dirty="0" err="1" smtClean="0">
                <a:latin typeface="Times New Roman" panose="02020603050405020304" pitchFamily="18" charset="0"/>
                <a:cs typeface="Times New Roman" panose="02020603050405020304" pitchFamily="18" charset="0"/>
              </a:rPr>
              <a:t>once.External</a:t>
            </a:r>
            <a:r>
              <a:rPr lang="en-US" sz="1900" cap="none" dirty="0" smtClean="0">
                <a:latin typeface="Times New Roman" panose="02020603050405020304" pitchFamily="18" charset="0"/>
                <a:cs typeface="Times New Roman" panose="02020603050405020304" pitchFamily="18" charset="0"/>
              </a:rPr>
              <a:t> stylesheets are stored in CSS files</a:t>
            </a:r>
          </a:p>
          <a:p>
            <a:pPr marL="0" indent="0">
              <a:buSzPct val="100000"/>
              <a:buNone/>
            </a:pPr>
            <a:endParaRPr lang="en-US" sz="1900" cap="none" dirty="0" smtClean="0">
              <a:latin typeface="Times New Roman" panose="02020603050405020304" pitchFamily="18" charset="0"/>
              <a:cs typeface="Times New Roman" panose="02020603050405020304" pitchFamily="18" charset="0"/>
            </a:endParaRPr>
          </a:p>
          <a:p>
            <a:pPr marL="0" indent="0">
              <a:buSzPct val="100000"/>
              <a:buNone/>
            </a:pPr>
            <a:endParaRPr lang="en-US" sz="1900" cap="none" dirty="0">
              <a:latin typeface="Times New Roman" panose="02020603050405020304" pitchFamily="18" charset="0"/>
              <a:cs typeface="Times New Roman" panose="02020603050405020304" pitchFamily="18"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1749" y="1297042"/>
            <a:ext cx="1872750" cy="1602912"/>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1749" y="3182716"/>
            <a:ext cx="1872750" cy="1824714"/>
          </a:xfrm>
          <a:prstGeom prst="rect">
            <a:avLst/>
          </a:prstGeom>
        </p:spPr>
      </p:pic>
    </p:spTree>
    <p:extLst>
      <p:ext uri="{BB962C8B-B14F-4D97-AF65-F5344CB8AC3E}">
        <p14:creationId xmlns:p14="http://schemas.microsoft.com/office/powerpoint/2010/main" val="32414773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348343"/>
            <a:ext cx="10396882" cy="600892"/>
          </a:xfrm>
        </p:spPr>
        <p:txBody>
          <a:bodyPr>
            <a:normAutofit/>
          </a:bodyPr>
          <a:lstStyle/>
          <a:p>
            <a:r>
              <a:rPr lang="en-US" sz="3600" b="1" dirty="0">
                <a:solidFill>
                  <a:schemeClr val="accent1">
                    <a:lumMod val="75000"/>
                  </a:schemeClr>
                </a:solidFill>
                <a:latin typeface="Times New Roman" panose="02020603050405020304" pitchFamily="18" charset="0"/>
                <a:cs typeface="Times New Roman" panose="02020603050405020304" pitchFamily="18" charset="0"/>
              </a:rPr>
              <a:t>PROJECT: </a:t>
            </a:r>
            <a:r>
              <a:rPr lang="en-US" sz="3600" dirty="0">
                <a:solidFill>
                  <a:schemeClr val="accent1">
                    <a:lumMod val="75000"/>
                  </a:schemeClr>
                </a:solidFill>
                <a:latin typeface="Times New Roman" panose="02020603050405020304" pitchFamily="18" charset="0"/>
                <a:cs typeface="Times New Roman" panose="02020603050405020304" pitchFamily="18" charset="0"/>
              </a:rPr>
              <a:t>Text Book Clustering</a:t>
            </a:r>
            <a:endParaRPr lang="en-US" sz="3600" dirty="0">
              <a:solidFill>
                <a:schemeClr val="accent1">
                  <a:lumMod val="75000"/>
                </a:schemeClr>
              </a:solidFill>
            </a:endParaRPr>
          </a:p>
        </p:txBody>
      </p:sp>
      <p:sp>
        <p:nvSpPr>
          <p:cNvPr id="3" name="Content Placeholder 2"/>
          <p:cNvSpPr>
            <a:spLocks noGrp="1"/>
          </p:cNvSpPr>
          <p:nvPr>
            <p:ph sz="quarter" idx="13"/>
          </p:nvPr>
        </p:nvSpPr>
        <p:spPr>
          <a:xfrm>
            <a:off x="683625" y="2246045"/>
            <a:ext cx="7796349" cy="2751908"/>
          </a:xfrm>
        </p:spPr>
        <p:txBody>
          <a:bodyPr>
            <a:noAutofit/>
          </a:bodyPr>
          <a:lstStyle/>
          <a:p>
            <a:pPr>
              <a:buSzPct val="100000"/>
              <a:buFont typeface="Wingdings" panose="05000000000000000000" pitchFamily="2" charset="2"/>
              <a:buChar char="v"/>
            </a:pPr>
            <a:r>
              <a:rPr lang="en-IN" sz="1600" b="1" dirty="0">
                <a:solidFill>
                  <a:schemeClr val="accent1">
                    <a:lumMod val="50000"/>
                  </a:schemeClr>
                </a:solidFill>
                <a:latin typeface="Times New Roman" panose="02020603050405020304" pitchFamily="18" charset="0"/>
                <a:cs typeface="Times New Roman" panose="02020603050405020304" pitchFamily="18" charset="0"/>
              </a:rPr>
              <a:t>OBJECTIVE:</a:t>
            </a:r>
          </a:p>
          <a:p>
            <a:pPr marL="0" indent="0" algn="just">
              <a:buNone/>
            </a:pPr>
            <a:r>
              <a:rPr lang="en-US" sz="1800" cap="none" dirty="0" smtClean="0">
                <a:latin typeface="Times New Roman" panose="02020603050405020304" pitchFamily="18" charset="0"/>
                <a:cs typeface="Times New Roman" panose="02020603050405020304" pitchFamily="18" charset="0"/>
              </a:rPr>
              <a:t>The objective of the project is to develop a website that can automatically organize and categorize textbooks based on their content, topics, or subject areas. </a:t>
            </a:r>
            <a:endParaRPr lang="en-US" sz="1800" dirty="0">
              <a:latin typeface="Times New Roman" panose="02020603050405020304" pitchFamily="18" charset="0"/>
              <a:cs typeface="Times New Roman" panose="02020603050405020304" pitchFamily="18" charset="0"/>
            </a:endParaRPr>
          </a:p>
          <a:p>
            <a:pPr algn="just">
              <a:buSzPct val="100000"/>
              <a:buFont typeface="Wingdings" panose="05000000000000000000" pitchFamily="2" charset="2"/>
              <a:buChar char="v"/>
            </a:pPr>
            <a:r>
              <a:rPr lang="en-IN" sz="1800" b="1" cap="none" dirty="0" smtClean="0">
                <a:solidFill>
                  <a:schemeClr val="accent1">
                    <a:lumMod val="50000"/>
                  </a:schemeClr>
                </a:solidFill>
                <a:latin typeface="Times New Roman" panose="02020603050405020304" pitchFamily="18" charset="0"/>
                <a:cs typeface="Times New Roman" panose="02020603050405020304" pitchFamily="18" charset="0"/>
              </a:rPr>
              <a:t>Tools:</a:t>
            </a:r>
            <a:r>
              <a:rPr lang="en-IN" sz="1800" b="1" cap="none" dirty="0" smtClean="0">
                <a:latin typeface="Times New Roman" panose="02020603050405020304" pitchFamily="18" charset="0"/>
                <a:cs typeface="Times New Roman" panose="02020603050405020304" pitchFamily="18" charset="0"/>
              </a:rPr>
              <a:t> </a:t>
            </a:r>
            <a:r>
              <a:rPr lang="en-IN" sz="1800" cap="none" dirty="0" smtClean="0">
                <a:latin typeface="Times New Roman" panose="02020603050405020304" pitchFamily="18" charset="0"/>
                <a:cs typeface="Times New Roman" panose="02020603050405020304" pitchFamily="18" charset="0"/>
              </a:rPr>
              <a:t>libraries : </a:t>
            </a:r>
          </a:p>
          <a:p>
            <a:pPr marL="0" indent="0">
              <a:buNone/>
            </a:pPr>
            <a:r>
              <a:rPr lang="en-IN" sz="1800" cap="none" dirty="0" smtClean="0">
                <a:latin typeface="Times New Roman" panose="02020603050405020304" pitchFamily="18" charset="0"/>
                <a:cs typeface="Times New Roman" panose="02020603050405020304" pitchFamily="18" charset="0"/>
              </a:rPr>
              <a:t>   ● pandas, </a:t>
            </a:r>
            <a:r>
              <a:rPr lang="en-IN" sz="1800" cap="none" dirty="0" err="1" smtClean="0">
                <a:latin typeface="Times New Roman" panose="02020603050405020304" pitchFamily="18" charset="0"/>
                <a:cs typeface="Times New Roman" panose="02020603050405020304" pitchFamily="18" charset="0"/>
              </a:rPr>
              <a:t>numpy</a:t>
            </a:r>
            <a:r>
              <a:rPr lang="en-IN" sz="1800" cap="none" dirty="0" smtClean="0">
                <a:latin typeface="Times New Roman" panose="02020603050405020304" pitchFamily="18" charset="0"/>
                <a:cs typeface="Times New Roman" panose="02020603050405020304" pitchFamily="18" charset="0"/>
              </a:rPr>
              <a:t>, </a:t>
            </a:r>
            <a:r>
              <a:rPr lang="en-IN" sz="1800" cap="none" dirty="0" err="1" smtClean="0">
                <a:latin typeface="Times New Roman" panose="02020603050405020304" pitchFamily="18" charset="0"/>
                <a:cs typeface="Times New Roman" panose="02020603050405020304" pitchFamily="18" charset="0"/>
              </a:rPr>
              <a:t>matplotlib</a:t>
            </a:r>
            <a:r>
              <a:rPr lang="en-IN" sz="1800" cap="none" dirty="0" smtClean="0">
                <a:latin typeface="Times New Roman" panose="02020603050405020304" pitchFamily="18" charset="0"/>
                <a:cs typeface="Times New Roman" panose="02020603050405020304" pitchFamily="18" charset="0"/>
              </a:rPr>
              <a:t> : basic data transformation and visualization </a:t>
            </a:r>
          </a:p>
          <a:p>
            <a:pPr marL="0" indent="0">
              <a:buNone/>
            </a:pPr>
            <a:r>
              <a:rPr lang="en-IN" sz="1800" cap="none" dirty="0" smtClean="0">
                <a:latin typeface="Times New Roman" panose="02020603050405020304" pitchFamily="18" charset="0"/>
                <a:cs typeface="Times New Roman" panose="02020603050405020304" pitchFamily="18" charset="0"/>
              </a:rPr>
              <a:t>   ● pypdf2 : text extraction </a:t>
            </a:r>
          </a:p>
          <a:p>
            <a:pPr marL="0" indent="0">
              <a:buNone/>
            </a:pPr>
            <a:r>
              <a:rPr lang="en-IN" sz="1800" cap="none" dirty="0" smtClean="0">
                <a:latin typeface="Times New Roman" panose="02020603050405020304" pitchFamily="18" charset="0"/>
                <a:cs typeface="Times New Roman" panose="02020603050405020304" pitchFamily="18" charset="0"/>
              </a:rPr>
              <a:t>   ● </a:t>
            </a:r>
            <a:r>
              <a:rPr lang="en-IN" sz="1800" cap="none" dirty="0" err="1" smtClean="0">
                <a:latin typeface="Times New Roman" panose="02020603050405020304" pitchFamily="18" charset="0"/>
                <a:cs typeface="Times New Roman" panose="02020603050405020304" pitchFamily="18" charset="0"/>
              </a:rPr>
              <a:t>dataprep</a:t>
            </a:r>
            <a:r>
              <a:rPr lang="en-IN" sz="1800" cap="none" dirty="0" smtClean="0">
                <a:latin typeface="Times New Roman" panose="02020603050405020304" pitchFamily="18" charset="0"/>
                <a:cs typeface="Times New Roman" panose="02020603050405020304" pitchFamily="18" charset="0"/>
              </a:rPr>
              <a:t> : text cleaning </a:t>
            </a:r>
          </a:p>
          <a:p>
            <a:pPr marL="0" indent="0">
              <a:buNone/>
            </a:pPr>
            <a:r>
              <a:rPr lang="en-IN" sz="1800" cap="none" dirty="0" smtClean="0">
                <a:latin typeface="Times New Roman" panose="02020603050405020304" pitchFamily="18" charset="0"/>
                <a:cs typeface="Times New Roman" panose="02020603050405020304" pitchFamily="18" charset="0"/>
              </a:rPr>
              <a:t>   ● </a:t>
            </a:r>
            <a:r>
              <a:rPr lang="en-IN" sz="1800" cap="none" dirty="0" err="1" smtClean="0">
                <a:latin typeface="Times New Roman" panose="02020603050405020304" pitchFamily="18" charset="0"/>
                <a:cs typeface="Times New Roman" panose="02020603050405020304" pitchFamily="18" charset="0"/>
              </a:rPr>
              <a:t>nltk</a:t>
            </a:r>
            <a:r>
              <a:rPr lang="en-IN" sz="1800" cap="none" dirty="0" smtClean="0">
                <a:latin typeface="Times New Roman" panose="02020603050405020304" pitchFamily="18" charset="0"/>
                <a:cs typeface="Times New Roman" panose="02020603050405020304" pitchFamily="18" charset="0"/>
              </a:rPr>
              <a:t> : text processing and analysis </a:t>
            </a:r>
          </a:p>
          <a:p>
            <a:pPr marL="0" indent="0">
              <a:buNone/>
            </a:pPr>
            <a:r>
              <a:rPr lang="en-IN" sz="1800" cap="none" dirty="0">
                <a:latin typeface="Times New Roman" panose="02020603050405020304" pitchFamily="18" charset="0"/>
                <a:cs typeface="Times New Roman" panose="02020603050405020304" pitchFamily="18" charset="0"/>
              </a:rPr>
              <a:t> </a:t>
            </a:r>
            <a:r>
              <a:rPr lang="en-IN" sz="1800" cap="none" dirty="0" smtClean="0">
                <a:latin typeface="Times New Roman" panose="02020603050405020304" pitchFamily="18" charset="0"/>
                <a:cs typeface="Times New Roman" panose="02020603050405020304" pitchFamily="18" charset="0"/>
              </a:rPr>
              <a:t>  ● </a:t>
            </a:r>
            <a:r>
              <a:rPr lang="en-IN" sz="1800" cap="none" dirty="0" err="1" smtClean="0">
                <a:latin typeface="Times New Roman" panose="02020603050405020304" pitchFamily="18" charset="0"/>
                <a:cs typeface="Times New Roman" panose="02020603050405020304" pitchFamily="18" charset="0"/>
              </a:rPr>
              <a:t>gensim</a:t>
            </a:r>
            <a:r>
              <a:rPr lang="en-IN" sz="1800" cap="none" dirty="0" smtClean="0">
                <a:latin typeface="Times New Roman" panose="02020603050405020304" pitchFamily="18" charset="0"/>
                <a:cs typeface="Times New Roman" panose="02020603050405020304" pitchFamily="18" charset="0"/>
              </a:rPr>
              <a:t> : model development </a:t>
            </a:r>
          </a:p>
          <a:p>
            <a:pPr marL="0" indent="0">
              <a:buNone/>
            </a:pPr>
            <a:r>
              <a:rPr lang="en-IN" sz="1800" cap="none" dirty="0" smtClean="0">
                <a:latin typeface="Times New Roman" panose="02020603050405020304" pitchFamily="18" charset="0"/>
                <a:cs typeface="Times New Roman" panose="02020603050405020304" pitchFamily="18" charset="0"/>
              </a:rPr>
              <a:t> Framework : flask - flexible way to develop webpage.</a:t>
            </a:r>
          </a:p>
          <a:p>
            <a:pPr marL="0" indent="0">
              <a:buNone/>
            </a:pPr>
            <a:r>
              <a:rPr lang="en-IN" sz="1800" cap="none" dirty="0" smtClean="0">
                <a:latin typeface="Times New Roman" panose="02020603050405020304" pitchFamily="18" charset="0"/>
                <a:cs typeface="Times New Roman" panose="02020603050405020304" pitchFamily="18" charset="0"/>
              </a:rPr>
              <a:t> Frontend : html, </a:t>
            </a:r>
            <a:r>
              <a:rPr lang="en-IN" sz="1800" cap="none" dirty="0" err="1" smtClean="0">
                <a:latin typeface="Times New Roman" panose="02020603050405020304" pitchFamily="18" charset="0"/>
                <a:cs typeface="Times New Roman" panose="02020603050405020304" pitchFamily="18" charset="0"/>
              </a:rPr>
              <a:t>css</a:t>
            </a:r>
            <a:r>
              <a:rPr lang="en-IN" sz="1600" dirty="0" smtClean="0">
                <a:latin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a:p>
            <a:endParaRPr lang="en-US" sz="1600" dirty="0"/>
          </a:p>
        </p:txBody>
      </p:sp>
      <p:sp>
        <p:nvSpPr>
          <p:cNvPr id="4" name="AutoShape 2" descr="10 most read books in the world | Times of In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2"/>
          <a:stretch>
            <a:fillRect/>
          </a:stretch>
        </p:blipFill>
        <p:spPr>
          <a:xfrm>
            <a:off x="-624051" y="11452532"/>
            <a:ext cx="589484" cy="445930"/>
          </a:xfrm>
          <a:prstGeom prst="rect">
            <a:avLst/>
          </a:prstGeom>
        </p:spPr>
      </p:pic>
      <p:pic>
        <p:nvPicPr>
          <p:cNvPr id="6150" name="Picture 6" descr="10 Books For Beginners To Start With Readi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60526" y="1280160"/>
            <a:ext cx="3095895" cy="3717793"/>
          </a:xfrm>
          <a:prstGeom prst="rect">
            <a:avLst/>
          </a:prstGeom>
          <a:noFill/>
          <a:ln w="19050">
            <a:solidFill>
              <a:schemeClr val="accent1">
                <a:lumMod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79431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252549"/>
            <a:ext cx="10394707" cy="2046514"/>
          </a:xfrm>
        </p:spPr>
        <p:txBody>
          <a:bodyPr/>
          <a:lstStyle/>
          <a:p>
            <a:pPr>
              <a:buSzPct val="100000"/>
              <a:buFont typeface="Wingdings" panose="05000000000000000000" pitchFamily="2" charset="2"/>
              <a:buChar char="v"/>
            </a:pPr>
            <a:r>
              <a:rPr lang="en-IN" b="1" dirty="0">
                <a:solidFill>
                  <a:schemeClr val="accent1">
                    <a:lumMod val="75000"/>
                  </a:schemeClr>
                </a:solidFill>
                <a:latin typeface="Times New Roman" panose="02020603050405020304" pitchFamily="18" charset="0"/>
                <a:cs typeface="Times New Roman" panose="02020603050405020304" pitchFamily="18" charset="0"/>
              </a:rPr>
              <a:t>Analytical approach:</a:t>
            </a:r>
          </a:p>
          <a:p>
            <a:pPr marL="0" indent="0">
              <a:buNone/>
            </a:pPr>
            <a:r>
              <a:rPr lang="en-IN" dirty="0">
                <a:latin typeface="Times New Roman" panose="02020603050405020304" pitchFamily="18" charset="0"/>
                <a:cs typeface="Times New Roman" panose="02020603050405020304" pitchFamily="18" charset="0"/>
              </a:rPr>
              <a:t>	</a:t>
            </a:r>
            <a:r>
              <a:rPr lang="en-US" sz="1800" cap="none" dirty="0" smtClean="0">
                <a:latin typeface="Times New Roman" panose="02020603050405020304" pitchFamily="18" charset="0"/>
                <a:cs typeface="Times New Roman" panose="02020603050405020304" pitchFamily="18" charset="0"/>
              </a:rPr>
              <a:t>The data had textbook pdfs of different subject downloaded from </a:t>
            </a:r>
            <a:r>
              <a:rPr lang="en-US" sz="1800" cap="none" dirty="0" err="1" smtClean="0">
                <a:latin typeface="Times New Roman" panose="02020603050405020304" pitchFamily="18" charset="0"/>
                <a:cs typeface="Times New Roman" panose="02020603050405020304" pitchFamily="18" charset="0"/>
              </a:rPr>
              <a:t>github</a:t>
            </a:r>
            <a:r>
              <a:rPr lang="en-US" sz="1800" cap="none" dirty="0" smtClean="0">
                <a:latin typeface="Times New Roman" panose="02020603050405020304" pitchFamily="18" charset="0"/>
                <a:cs typeface="Times New Roman" panose="02020603050405020304" pitchFamily="18" charset="0"/>
              </a:rPr>
              <a:t>, and our own textbooks. </a:t>
            </a:r>
            <a:r>
              <a:rPr lang="en-US" sz="1800" cap="none" dirty="0" smtClean="0">
                <a:latin typeface="Times New Roman" panose="02020603050405020304" pitchFamily="18" charset="0"/>
                <a:cs typeface="Times New Roman" panose="02020603050405020304" pitchFamily="18" charset="0"/>
              </a:rPr>
              <a:t>It </a:t>
            </a:r>
            <a:r>
              <a:rPr lang="en-US" sz="1800" cap="none" dirty="0" smtClean="0">
                <a:latin typeface="Times New Roman" panose="02020603050405020304" pitchFamily="18" charset="0"/>
                <a:cs typeface="Times New Roman" panose="02020603050405020304" pitchFamily="18" charset="0"/>
              </a:rPr>
              <a:t>can </a:t>
            </a:r>
            <a:r>
              <a:rPr lang="en-US" sz="1800" cap="none" dirty="0" smtClean="0">
                <a:latin typeface="Times New Roman" panose="02020603050405020304" pitchFamily="18" charset="0"/>
                <a:cs typeface="Times New Roman" panose="02020603050405020304" pitchFamily="18" charset="0"/>
              </a:rPr>
              <a:t>observe that the topics vary a lot ranging from data science to electrical system</a:t>
            </a:r>
            <a:r>
              <a:rPr lang="en-IN" sz="1800" cap="none" dirty="0" smtClean="0">
                <a:latin typeface="Times New Roman" panose="02020603050405020304" pitchFamily="18" charset="0"/>
                <a:cs typeface="Times New Roman" panose="02020603050405020304" pitchFamily="18" charset="0"/>
              </a:rPr>
              <a:t>s</a:t>
            </a:r>
          </a:p>
          <a:p>
            <a:pPr marL="0" indent="0">
              <a:buNone/>
            </a:pPr>
            <a:endParaRPr lang="en-IN" sz="1800" cap="none" dirty="0" smtClean="0">
              <a:latin typeface="Times New Roman" panose="02020603050405020304" pitchFamily="18" charset="0"/>
              <a:cs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4A785CE4-F71B-227D-427D-70900CC4BAFD}"/>
              </a:ext>
            </a:extLst>
          </p:cNvPr>
          <p:cNvPicPr>
            <a:picLocks noChangeAspect="1"/>
          </p:cNvPicPr>
          <p:nvPr/>
        </p:nvPicPr>
        <p:blipFill>
          <a:blip r:embed="rId2"/>
          <a:stretch>
            <a:fillRect/>
          </a:stretch>
        </p:blipFill>
        <p:spPr>
          <a:xfrm>
            <a:off x="3571994" y="1915432"/>
            <a:ext cx="4766977" cy="2836767"/>
          </a:xfrm>
          <a:prstGeom prst="rect">
            <a:avLst/>
          </a:prstGeom>
        </p:spPr>
      </p:pic>
    </p:spTree>
    <p:extLst>
      <p:ext uri="{BB962C8B-B14F-4D97-AF65-F5344CB8AC3E}">
        <p14:creationId xmlns:p14="http://schemas.microsoft.com/office/powerpoint/2010/main" val="33109780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42258" y="0"/>
            <a:ext cx="10394707" cy="3311189"/>
          </a:xfrm>
        </p:spPr>
        <p:txBody>
          <a:bodyPr>
            <a:normAutofit/>
          </a:bodyPr>
          <a:lstStyle/>
          <a:p>
            <a:pPr>
              <a:buSzPct val="100000"/>
              <a:buFont typeface="Wingdings" panose="05000000000000000000" pitchFamily="2" charset="2"/>
              <a:buChar char="v"/>
            </a:pPr>
            <a:r>
              <a:rPr lang="en-US" b="1" cap="none" dirty="0" smtClean="0">
                <a:solidFill>
                  <a:schemeClr val="accent1">
                    <a:lumMod val="75000"/>
                  </a:schemeClr>
                </a:solidFill>
                <a:latin typeface="Times New Roman" panose="02020603050405020304" pitchFamily="18" charset="0"/>
                <a:cs typeface="Times New Roman" panose="02020603050405020304" pitchFamily="18" charset="0"/>
              </a:rPr>
              <a:t>Data collection: </a:t>
            </a:r>
            <a:r>
              <a:rPr lang="en-US" cap="none" dirty="0">
                <a:latin typeface="Times New Roman" panose="02020603050405020304" pitchFamily="18" charset="0"/>
                <a:cs typeface="Times New Roman" panose="02020603050405020304" pitchFamily="18" charset="0"/>
              </a:rPr>
              <a:t>A</a:t>
            </a:r>
            <a:r>
              <a:rPr lang="en-US" cap="none" dirty="0" smtClean="0">
                <a:latin typeface="Times New Roman" panose="02020603050405020304" pitchFamily="18" charset="0"/>
                <a:cs typeface="Times New Roman" panose="02020603050405020304" pitchFamily="18" charset="0"/>
              </a:rPr>
              <a:t>round 103 PDF files are collected from </a:t>
            </a:r>
            <a:r>
              <a:rPr lang="en-US" cap="none" dirty="0" err="1" smtClean="0">
                <a:latin typeface="Times New Roman" panose="02020603050405020304" pitchFamily="18" charset="0"/>
                <a:cs typeface="Times New Roman" panose="02020603050405020304" pitchFamily="18" charset="0"/>
              </a:rPr>
              <a:t>github</a:t>
            </a:r>
            <a:r>
              <a:rPr lang="en-US" cap="none" dirty="0" smtClean="0">
                <a:latin typeface="Times New Roman" panose="02020603050405020304" pitchFamily="18" charset="0"/>
                <a:cs typeface="Times New Roman" panose="02020603050405020304" pitchFamily="18" charset="0"/>
              </a:rPr>
              <a:t> and other websites sources : </a:t>
            </a:r>
            <a:r>
              <a:rPr lang="en-US" cap="none" dirty="0" err="1" smtClean="0">
                <a:latin typeface="Times New Roman" panose="02020603050405020304" pitchFamily="18" charset="0"/>
                <a:cs typeface="Times New Roman" panose="02020603050405020304" pitchFamily="18" charset="0"/>
              </a:rPr>
              <a:t>github</a:t>
            </a:r>
            <a:r>
              <a:rPr lang="en-US" cap="none" dirty="0" smtClean="0">
                <a:latin typeface="Times New Roman" panose="02020603050405020304" pitchFamily="18" charset="0"/>
                <a:cs typeface="Times New Roman" panose="02020603050405020304" pitchFamily="18" charset="0"/>
              </a:rPr>
              <a:t>, </a:t>
            </a:r>
            <a:r>
              <a:rPr lang="en-US" cap="none" dirty="0" err="1" smtClean="0">
                <a:latin typeface="Times New Roman" panose="02020603050405020304" pitchFamily="18" charset="0"/>
                <a:cs typeface="Times New Roman" panose="02020603050405020304" pitchFamily="18" charset="0"/>
              </a:rPr>
              <a:t>mrcet.Com</a:t>
            </a:r>
            <a:r>
              <a:rPr lang="en-US" cap="none" dirty="0" smtClean="0">
                <a:latin typeface="Times New Roman" panose="02020603050405020304" pitchFamily="18" charset="0"/>
                <a:cs typeface="Times New Roman" panose="02020603050405020304" pitchFamily="18" charset="0"/>
              </a:rPr>
              <a:t>.</a:t>
            </a:r>
          </a:p>
          <a:p>
            <a:pPr>
              <a:buSzPct val="100000"/>
              <a:buFont typeface="Wingdings" panose="05000000000000000000" pitchFamily="2" charset="2"/>
              <a:buChar char="v"/>
            </a:pPr>
            <a:r>
              <a:rPr lang="en-US" b="1" cap="none" dirty="0" smtClean="0">
                <a:solidFill>
                  <a:schemeClr val="accent1">
                    <a:lumMod val="75000"/>
                  </a:schemeClr>
                </a:solidFill>
                <a:latin typeface="Times New Roman" panose="02020603050405020304" pitchFamily="18" charset="0"/>
                <a:cs typeface="Times New Roman" panose="02020603050405020304" pitchFamily="18" charset="0"/>
              </a:rPr>
              <a:t>Data preprocessing: </a:t>
            </a:r>
            <a:r>
              <a:rPr lang="en-US" cap="none" dirty="0">
                <a:latin typeface="Times New Roman" panose="02020603050405020304" pitchFamily="18" charset="0"/>
                <a:cs typeface="Times New Roman" panose="02020603050405020304" pitchFamily="18" charset="0"/>
              </a:rPr>
              <a:t>T</a:t>
            </a:r>
            <a:r>
              <a:rPr lang="en-US" cap="none" dirty="0" smtClean="0">
                <a:latin typeface="Times New Roman" panose="02020603050405020304" pitchFamily="18" charset="0"/>
                <a:cs typeface="Times New Roman" panose="02020603050405020304" pitchFamily="18" charset="0"/>
              </a:rPr>
              <a:t>he first 25 pages text is extracted from pdfs using pypdf2 library - basic data cleaning like removing digits, removing </a:t>
            </a:r>
            <a:r>
              <a:rPr lang="en-US" cap="none" dirty="0" err="1" smtClean="0">
                <a:latin typeface="Times New Roman" panose="02020603050405020304" pitchFamily="18" charset="0"/>
                <a:cs typeface="Times New Roman" panose="02020603050405020304" pitchFamily="18" charset="0"/>
              </a:rPr>
              <a:t>urls</a:t>
            </a:r>
            <a:r>
              <a:rPr lang="en-US" cap="none" dirty="0" smtClean="0">
                <a:latin typeface="Times New Roman" panose="02020603050405020304" pitchFamily="18" charset="0"/>
                <a:cs typeface="Times New Roman" panose="02020603050405020304" pitchFamily="18" charset="0"/>
              </a:rPr>
              <a:t>, lowercase the text is done using </a:t>
            </a:r>
            <a:r>
              <a:rPr lang="en-US" cap="none" dirty="0" err="1" smtClean="0">
                <a:latin typeface="Times New Roman" panose="02020603050405020304" pitchFamily="18" charset="0"/>
                <a:cs typeface="Times New Roman" panose="02020603050405020304" pitchFamily="18" charset="0"/>
              </a:rPr>
              <a:t>dataprep</a:t>
            </a:r>
            <a:r>
              <a:rPr lang="en-US" cap="none" dirty="0" smtClean="0">
                <a:latin typeface="Times New Roman" panose="02020603050405020304" pitchFamily="18" charset="0"/>
                <a:cs typeface="Times New Roman" panose="02020603050405020304" pitchFamily="18" charset="0"/>
              </a:rPr>
              <a:t> library - stop-words are removed and a corpus is build which is later converted into “bag of words” (bow)</a:t>
            </a:r>
            <a:endParaRPr lang="en-IN" cap="none" dirty="0" smtClean="0">
              <a:latin typeface="Times New Roman" panose="02020603050405020304" pitchFamily="18" charset="0"/>
              <a:cs typeface="Times New Roman" panose="02020603050405020304" pitchFamily="18" charset="0"/>
            </a:endParaRPr>
          </a:p>
          <a:p>
            <a:pPr marL="0" indent="0">
              <a:buNone/>
            </a:pPr>
            <a:endParaRPr lang="en-US" cap="none" dirty="0"/>
          </a:p>
        </p:txBody>
      </p:sp>
      <p:pic>
        <p:nvPicPr>
          <p:cNvPr id="4" name="Picture 3">
            <a:extLst>
              <a:ext uri="{FF2B5EF4-FFF2-40B4-BE49-F238E27FC236}">
                <a16:creationId xmlns:a16="http://schemas.microsoft.com/office/drawing/2014/main" id="{95F07F38-29BD-B73A-A825-E9D5AEE0AFDB}"/>
              </a:ext>
            </a:extLst>
          </p:cNvPr>
          <p:cNvPicPr>
            <a:picLocks noChangeAspect="1"/>
          </p:cNvPicPr>
          <p:nvPr/>
        </p:nvPicPr>
        <p:blipFill>
          <a:blip r:embed="rId2"/>
          <a:stretch>
            <a:fillRect/>
          </a:stretch>
        </p:blipFill>
        <p:spPr>
          <a:xfrm>
            <a:off x="2811897" y="2497679"/>
            <a:ext cx="5895000" cy="3036617"/>
          </a:xfrm>
          <a:prstGeom prst="rect">
            <a:avLst/>
          </a:prstGeom>
        </p:spPr>
      </p:pic>
    </p:spTree>
    <p:extLst>
      <p:ext uri="{BB962C8B-B14F-4D97-AF65-F5344CB8AC3E}">
        <p14:creationId xmlns:p14="http://schemas.microsoft.com/office/powerpoint/2010/main" val="17449766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59674" y="0"/>
            <a:ext cx="10394707" cy="2805556"/>
          </a:xfrm>
        </p:spPr>
        <p:txBody>
          <a:bodyPr/>
          <a:lstStyle/>
          <a:p>
            <a:pPr>
              <a:buSzPct val="100000"/>
              <a:buFont typeface="Wingdings" panose="05000000000000000000" pitchFamily="2" charset="2"/>
              <a:buChar char="v"/>
            </a:pPr>
            <a:r>
              <a:rPr lang="en-US" b="1" dirty="0">
                <a:solidFill>
                  <a:schemeClr val="accent1">
                    <a:lumMod val="75000"/>
                  </a:schemeClr>
                </a:solidFill>
                <a:latin typeface="Times New Roman" panose="02020603050405020304" pitchFamily="18" charset="0"/>
                <a:cs typeface="Times New Roman" panose="02020603050405020304" pitchFamily="18" charset="0"/>
              </a:rPr>
              <a:t>Model Development: </a:t>
            </a:r>
          </a:p>
          <a:p>
            <a:pPr marL="0" indent="0" algn="just">
              <a:buNone/>
            </a:pPr>
            <a:r>
              <a:rPr lang="en-US" dirty="0">
                <a:latin typeface="Times New Roman" panose="02020603050405020304" pitchFamily="18" charset="0"/>
                <a:cs typeface="Times New Roman" panose="02020603050405020304" pitchFamily="18" charset="0"/>
              </a:rPr>
              <a:t>	</a:t>
            </a:r>
            <a:r>
              <a:rPr lang="en-US" cap="none" dirty="0" smtClean="0">
                <a:latin typeface="Times New Roman" panose="02020603050405020304" pitchFamily="18" charset="0"/>
                <a:cs typeface="Times New Roman" panose="02020603050405020304" pitchFamily="18" charset="0"/>
              </a:rPr>
              <a:t>Topic modelling approach is used to group textbooks with similar topics together. The latent </a:t>
            </a:r>
            <a:r>
              <a:rPr lang="en-US" cap="none" dirty="0" err="1" smtClean="0">
                <a:latin typeface="Times New Roman" panose="02020603050405020304" pitchFamily="18" charset="0"/>
                <a:cs typeface="Times New Roman" panose="02020603050405020304" pitchFamily="18" charset="0"/>
              </a:rPr>
              <a:t>dirichlet</a:t>
            </a:r>
            <a:r>
              <a:rPr lang="en-US" cap="none" dirty="0" smtClean="0">
                <a:latin typeface="Times New Roman" panose="02020603050405020304" pitchFamily="18" charset="0"/>
                <a:cs typeface="Times New Roman" panose="02020603050405020304" pitchFamily="18" charset="0"/>
              </a:rPr>
              <a:t> allocation (LDA) is trained on the corpus to extract topics of the documents. LDA assumes that each document is generated by a statistical generative process. That is, each document is a mix of topics, and each topic is a mix of words. </a:t>
            </a:r>
            <a:endParaRPr lang="en-IN" cap="none" dirty="0" smtClean="0">
              <a:latin typeface="Times New Roman" panose="02020603050405020304" pitchFamily="18" charset="0"/>
              <a:cs typeface="Times New Roman" panose="02020603050405020304" pitchFamily="18" charset="0"/>
            </a:endParaRPr>
          </a:p>
          <a:p>
            <a:pPr algn="just"/>
            <a:endParaRPr lang="en-US" dirty="0"/>
          </a:p>
        </p:txBody>
      </p:sp>
      <p:pic>
        <p:nvPicPr>
          <p:cNvPr id="4" name="Picture 3">
            <a:extLst>
              <a:ext uri="{FF2B5EF4-FFF2-40B4-BE49-F238E27FC236}">
                <a16:creationId xmlns:a16="http://schemas.microsoft.com/office/drawing/2014/main" id="{7897FE67-72D5-0D5E-D3D2-4410ACD9185B}"/>
              </a:ext>
            </a:extLst>
          </p:cNvPr>
          <p:cNvPicPr/>
          <p:nvPr/>
        </p:nvPicPr>
        <p:blipFill>
          <a:blip r:embed="rId2"/>
          <a:stretch>
            <a:fillRect/>
          </a:stretch>
        </p:blipFill>
        <p:spPr>
          <a:xfrm>
            <a:off x="1801586" y="2373040"/>
            <a:ext cx="3223260" cy="2522220"/>
          </a:xfrm>
          <a:prstGeom prst="rect">
            <a:avLst/>
          </a:prstGeom>
        </p:spPr>
      </p:pic>
      <p:pic>
        <p:nvPicPr>
          <p:cNvPr id="5" name="Picture 4">
            <a:extLst>
              <a:ext uri="{FF2B5EF4-FFF2-40B4-BE49-F238E27FC236}">
                <a16:creationId xmlns:a16="http://schemas.microsoft.com/office/drawing/2014/main" id="{594DAAA6-8FBE-07D4-65BA-C30339311A0F}"/>
              </a:ext>
            </a:extLst>
          </p:cNvPr>
          <p:cNvPicPr/>
          <p:nvPr/>
        </p:nvPicPr>
        <p:blipFill>
          <a:blip r:embed="rId3"/>
          <a:stretch>
            <a:fillRect/>
          </a:stretch>
        </p:blipFill>
        <p:spPr>
          <a:xfrm>
            <a:off x="6302391" y="2510745"/>
            <a:ext cx="2928376" cy="1953309"/>
          </a:xfrm>
          <a:prstGeom prst="rect">
            <a:avLst/>
          </a:prstGeom>
        </p:spPr>
      </p:pic>
    </p:spTree>
    <p:extLst>
      <p:ext uri="{BB962C8B-B14F-4D97-AF65-F5344CB8AC3E}">
        <p14:creationId xmlns:p14="http://schemas.microsoft.com/office/powerpoint/2010/main" val="24251946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sz="quarter" idx="13"/>
          </p:nvPr>
        </p:nvSpPr>
        <p:spPr>
          <a:xfrm>
            <a:off x="781594" y="382642"/>
            <a:ext cx="10394707" cy="383713"/>
          </a:xfrm>
        </p:spPr>
        <p:txBody>
          <a:bodyPr>
            <a:noAutofit/>
          </a:bodyPr>
          <a:lstStyle/>
          <a:p>
            <a:pPr>
              <a:buSzPct val="100000"/>
              <a:buFont typeface="Wingdings" panose="05000000000000000000" pitchFamily="2" charset="2"/>
              <a:buChar char="v"/>
            </a:pPr>
            <a:r>
              <a:rPr lang="en-US" b="1" dirty="0" smtClean="0">
                <a:solidFill>
                  <a:schemeClr val="accent1">
                    <a:lumMod val="75000"/>
                  </a:schemeClr>
                </a:solidFill>
                <a:latin typeface="Times New Roman" panose="02020603050405020304" pitchFamily="18" charset="0"/>
                <a:cs typeface="Times New Roman" panose="02020603050405020304" pitchFamily="18" charset="0"/>
              </a:rPr>
              <a:t>Web page</a:t>
            </a:r>
            <a:endParaRPr lang="en-US" b="1"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2"/>
          <a:srcRect r="2999" b="4431"/>
          <a:stretch/>
        </p:blipFill>
        <p:spPr>
          <a:xfrm>
            <a:off x="2050591" y="1009546"/>
            <a:ext cx="7550609" cy="4360122"/>
          </a:xfrm>
          <a:prstGeom prst="rect">
            <a:avLst/>
          </a:prstGeom>
          <a:ln w="28575">
            <a:solidFill>
              <a:schemeClr val="accent1">
                <a:lumMod val="50000"/>
              </a:schemeClr>
            </a:solidFill>
          </a:ln>
        </p:spPr>
      </p:pic>
    </p:spTree>
    <p:extLst>
      <p:ext uri="{BB962C8B-B14F-4D97-AF65-F5344CB8AC3E}">
        <p14:creationId xmlns:p14="http://schemas.microsoft.com/office/powerpoint/2010/main" val="41138230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60" y="896982"/>
            <a:ext cx="10396882" cy="531223"/>
          </a:xfrm>
        </p:spPr>
        <p:txBody>
          <a:bodyPr>
            <a:normAutofit fontScale="90000"/>
          </a:bodyPr>
          <a:lstStyle/>
          <a:p>
            <a:r>
              <a:rPr lang="en-IN" sz="4000" b="1" dirty="0">
                <a:solidFill>
                  <a:schemeClr val="accent1">
                    <a:lumMod val="75000"/>
                  </a:schemeClr>
                </a:solidFill>
                <a:latin typeface="Times New Roman" panose="02020603050405020304" pitchFamily="18" charset="0"/>
                <a:cs typeface="Times New Roman" panose="02020603050405020304" pitchFamily="18" charset="0"/>
              </a:rPr>
              <a:t>CONCLUSION:</a:t>
            </a:r>
            <a:endParaRPr lang="en-US" sz="4000" dirty="0">
              <a:solidFill>
                <a:schemeClr val="accent1">
                  <a:lumMod val="75000"/>
                </a:schemeClr>
              </a:solidFill>
            </a:endParaRPr>
          </a:p>
        </p:txBody>
      </p:sp>
      <p:sp>
        <p:nvSpPr>
          <p:cNvPr id="3" name="Content Placeholder 2"/>
          <p:cNvSpPr>
            <a:spLocks noGrp="1"/>
          </p:cNvSpPr>
          <p:nvPr>
            <p:ph sz="quarter" idx="13"/>
          </p:nvPr>
        </p:nvSpPr>
        <p:spPr/>
        <p:txBody>
          <a:bodyPr>
            <a:noAutofit/>
          </a:bodyPr>
          <a:lstStyle/>
          <a:p>
            <a:pPr>
              <a:buSzPct val="100000"/>
              <a:buFont typeface="Wingdings" panose="05000000000000000000" pitchFamily="2" charset="2"/>
              <a:buChar char="v"/>
            </a:pP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In conclusion, this project successfully demonstrated the integration of data science techniques and web development to create a powerful platform for exploring and understanding diverse books. The clustering algorithm and LDA model contribute to a nuanced categorization, while the web interface ensures a user-friendly experience</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a:t>
            </a:r>
          </a:p>
          <a:p>
            <a:pPr>
              <a:buSzPct val="100000"/>
              <a:buFont typeface="Wingdings" panose="05000000000000000000" pitchFamily="2" charset="2"/>
              <a:buChar char="v"/>
            </a:pPr>
            <a:endPar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endParaRPr>
          </a:p>
          <a:p>
            <a:pPr>
              <a:buSzPct val="100000"/>
              <a:buFont typeface="Wingdings" panose="05000000000000000000" pitchFamily="2" charset="2"/>
              <a:buChar char="v"/>
            </a:pP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By combining technical expertise and creative design, we have created a valuable tool for book enthusiasts and researchers alike, showcasing the potential of interdisciplinary projects in the realm of information technology.</a:t>
            </a:r>
          </a:p>
          <a:p>
            <a:endParaRPr lang="en-IN" cap="none" dirty="0" smtClean="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cap="none"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40188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65180" y="191589"/>
            <a:ext cx="5486876" cy="5677989"/>
          </a:xfrm>
          <a:prstGeom prst="rect">
            <a:avLst/>
          </a:prstGeom>
          <a:ln w="28575">
            <a:solidFill>
              <a:schemeClr val="accent1">
                <a:lumMod val="50000"/>
              </a:schemeClr>
            </a:solidFill>
          </a:ln>
        </p:spPr>
      </p:pic>
    </p:spTree>
    <p:extLst>
      <p:ext uri="{BB962C8B-B14F-4D97-AF65-F5344CB8AC3E}">
        <p14:creationId xmlns:p14="http://schemas.microsoft.com/office/powerpoint/2010/main" val="7132694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14650" y="1992086"/>
            <a:ext cx="7111575" cy="1151965"/>
          </a:xfrm>
        </p:spPr>
        <p:txBody>
          <a:bodyPr>
            <a:normAutofit/>
          </a:bodyPr>
          <a:lstStyle/>
          <a:p>
            <a:r>
              <a:rPr lang="en-IN" dirty="0">
                <a:solidFill>
                  <a:schemeClr val="accent1">
                    <a:lumMod val="50000"/>
                  </a:schemeClr>
                </a:solidFill>
                <a:latin typeface="Algerian" panose="04020705040A02060702" pitchFamily="82" charset="0"/>
                <a:cs typeface="Times New Roman" panose="02020603050405020304" pitchFamily="18" charset="0"/>
              </a:rPr>
              <a:t>THANK YOU</a:t>
            </a:r>
            <a:endParaRPr lang="en-US" dirty="0">
              <a:solidFill>
                <a:schemeClr val="accent1">
                  <a:lumMod val="50000"/>
                </a:schemeClr>
              </a:solidFill>
              <a:latin typeface="Algerian" panose="04020705040A02060702" pitchFamily="82" charset="0"/>
            </a:endParaRPr>
          </a:p>
        </p:txBody>
      </p:sp>
    </p:spTree>
    <p:extLst>
      <p:ext uri="{BB962C8B-B14F-4D97-AF65-F5344CB8AC3E}">
        <p14:creationId xmlns:p14="http://schemas.microsoft.com/office/powerpoint/2010/main" val="6150211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85206"/>
            <a:ext cx="4286793" cy="1151965"/>
          </a:xfrm>
        </p:spPr>
        <p:txBody>
          <a:bodyPr>
            <a:normAutofit/>
          </a:bodyPr>
          <a:lstStyle/>
          <a:p>
            <a:r>
              <a:rPr lang="en-US" sz="4000" b="1" dirty="0" smtClean="0">
                <a:solidFill>
                  <a:schemeClr val="accent1">
                    <a:lumMod val="75000"/>
                  </a:schemeClr>
                </a:solidFill>
                <a:latin typeface="Times New Roman" panose="02020603050405020304" pitchFamily="18" charset="0"/>
                <a:cs typeface="Times New Roman" panose="02020603050405020304" pitchFamily="18" charset="0"/>
              </a:rPr>
              <a:t>TOPICS</a:t>
            </a:r>
            <a:endParaRPr lang="en-US" sz="4000"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685800" y="1254034"/>
            <a:ext cx="4669971" cy="3824459"/>
          </a:xfrm>
        </p:spPr>
        <p:txBody>
          <a:bodyPr>
            <a:normAutofit/>
          </a:bodyPr>
          <a:lstStyle/>
          <a:p>
            <a:r>
              <a:rPr lang="en-US" sz="1800" dirty="0" smtClean="0">
                <a:latin typeface="Times New Roman" panose="02020603050405020304" pitchFamily="18" charset="0"/>
                <a:cs typeface="Times New Roman" panose="02020603050405020304" pitchFamily="18" charset="0"/>
              </a:rPr>
              <a:t>Introduction to Data Science</a:t>
            </a:r>
          </a:p>
          <a:p>
            <a:r>
              <a:rPr lang="en-US" sz="1800" dirty="0" smtClean="0">
                <a:latin typeface="Times New Roman" panose="02020603050405020304" pitchFamily="18" charset="0"/>
                <a:cs typeface="Times New Roman" panose="02020603050405020304" pitchFamily="18" charset="0"/>
              </a:rPr>
              <a:t>Data preparation</a:t>
            </a:r>
          </a:p>
          <a:p>
            <a:r>
              <a:rPr lang="en-US" sz="1800" dirty="0" smtClean="0">
                <a:latin typeface="Times New Roman" panose="02020603050405020304" pitchFamily="18" charset="0"/>
                <a:cs typeface="Times New Roman" panose="02020603050405020304" pitchFamily="18" charset="0"/>
              </a:rPr>
              <a:t>Exploratory Data Analysis</a:t>
            </a:r>
          </a:p>
          <a:p>
            <a:r>
              <a:rPr lang="en-US" sz="1800" dirty="0" smtClean="0">
                <a:latin typeface="Times New Roman" panose="02020603050405020304" pitchFamily="18" charset="0"/>
                <a:cs typeface="Times New Roman" panose="02020603050405020304" pitchFamily="18" charset="0"/>
              </a:rPr>
              <a:t>Machine Learning with Python</a:t>
            </a:r>
          </a:p>
          <a:p>
            <a:r>
              <a:rPr lang="en-US" sz="1800" dirty="0" smtClean="0">
                <a:latin typeface="Times New Roman" panose="02020603050405020304" pitchFamily="18" charset="0"/>
                <a:cs typeface="Times New Roman" panose="02020603050405020304" pitchFamily="18" charset="0"/>
              </a:rPr>
              <a:t>INTRODUCTION TO FLASK</a:t>
            </a:r>
          </a:p>
          <a:p>
            <a:r>
              <a:rPr lang="en-US" sz="1800" dirty="0" smtClean="0">
                <a:latin typeface="Times New Roman" panose="02020603050405020304" pitchFamily="18" charset="0"/>
                <a:cs typeface="Times New Roman" panose="02020603050405020304" pitchFamily="18" charset="0"/>
              </a:rPr>
              <a:t>Front end : html , css</a:t>
            </a:r>
          </a:p>
          <a:p>
            <a:r>
              <a:rPr lang="en-US" sz="1800" dirty="0" smtClean="0">
                <a:latin typeface="Times New Roman" panose="02020603050405020304" pitchFamily="18" charset="0"/>
                <a:cs typeface="Times New Roman" panose="02020603050405020304" pitchFamily="18" charset="0"/>
              </a:rPr>
              <a:t>Project </a:t>
            </a:r>
          </a:p>
          <a:p>
            <a:r>
              <a:rPr lang="en-US" sz="1800" dirty="0" smtClean="0">
                <a:latin typeface="Times New Roman" panose="02020603050405020304" pitchFamily="18" charset="0"/>
                <a:cs typeface="Times New Roman" panose="02020603050405020304" pitchFamily="18" charset="0"/>
              </a:rPr>
              <a:t>Conclusion</a:t>
            </a:r>
            <a:endParaRPr lang="en-US" sz="18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6514011" y="1254034"/>
            <a:ext cx="4302035" cy="3953692"/>
          </a:xfrm>
          <a:prstGeom prst="ellipse">
            <a:avLst/>
          </a:prstGeom>
          <a:ln w="63500" cap="rnd">
            <a:solidFill>
              <a:schemeClr val="accent1">
                <a:lumMod val="5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210439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00594"/>
            <a:ext cx="10396882" cy="705651"/>
          </a:xfrm>
        </p:spPr>
        <p:txBody>
          <a:bodyPr>
            <a:normAutofit/>
          </a:bodyPr>
          <a:lstStyle/>
          <a:p>
            <a:r>
              <a:rPr lang="en-US" sz="4000" b="1" dirty="0">
                <a:solidFill>
                  <a:schemeClr val="accent1">
                    <a:lumMod val="75000"/>
                  </a:schemeClr>
                </a:solidFill>
                <a:latin typeface="Times New Roman" panose="02020603050405020304" pitchFamily="18" charset="0"/>
                <a:cs typeface="Times New Roman" panose="02020603050405020304" pitchFamily="18" charset="0"/>
              </a:rPr>
              <a:t>INTRODUCTION TO DATA SCIENCE</a:t>
            </a:r>
            <a:endParaRPr lang="en-US" sz="4000" dirty="0">
              <a:solidFill>
                <a:schemeClr val="accent1">
                  <a:lumMod val="75000"/>
                </a:schemeClr>
              </a:solidFill>
            </a:endParaRPr>
          </a:p>
        </p:txBody>
      </p:sp>
      <p:sp>
        <p:nvSpPr>
          <p:cNvPr id="3" name="Content Placeholder 2"/>
          <p:cNvSpPr>
            <a:spLocks noGrp="1"/>
          </p:cNvSpPr>
          <p:nvPr>
            <p:ph sz="quarter" idx="13"/>
          </p:nvPr>
        </p:nvSpPr>
        <p:spPr>
          <a:xfrm>
            <a:off x="685801" y="1175656"/>
            <a:ext cx="7482839" cy="4589417"/>
          </a:xfrm>
        </p:spPr>
        <p:txBody>
          <a:bodyPr>
            <a:normAutofit/>
          </a:bodyPr>
          <a:lstStyle/>
          <a:p>
            <a:pPr>
              <a:buSzPct val="100000"/>
              <a:buFont typeface="Wingdings" panose="05000000000000000000" pitchFamily="2" charset="2"/>
              <a:buChar char="v"/>
            </a:pPr>
            <a:r>
              <a:rPr lang="en-US" sz="1800" cap="none" dirty="0" smtClean="0">
                <a:latin typeface="Times New Roman" panose="02020603050405020304" pitchFamily="18" charset="0"/>
                <a:cs typeface="Times New Roman" panose="02020603050405020304" pitchFamily="18" charset="0"/>
              </a:rPr>
              <a:t>Data science is a field that involves using statistical and computational techniques to extract insights and knowledge from data. </a:t>
            </a:r>
          </a:p>
          <a:p>
            <a:pPr>
              <a:buSzPct val="100000"/>
              <a:buFont typeface="Wingdings" panose="05000000000000000000" pitchFamily="2" charset="2"/>
              <a:buChar char="v"/>
            </a:pPr>
            <a:r>
              <a:rPr lang="en-US" sz="1800" cap="none" dirty="0" smtClean="0">
                <a:latin typeface="Times New Roman" panose="02020603050405020304" pitchFamily="18" charset="0"/>
                <a:cs typeface="Times New Roman" panose="02020603050405020304" pitchFamily="18" charset="0"/>
              </a:rPr>
              <a:t>It encompasses a wide range of tasks, including data cleaning and preparation, data visualization, statistical modeling, machine learning, and more.</a:t>
            </a:r>
          </a:p>
          <a:p>
            <a:pPr>
              <a:buSzPct val="100000"/>
              <a:buFont typeface="Wingdings" panose="05000000000000000000" pitchFamily="2" charset="2"/>
              <a:buChar char="v"/>
            </a:pPr>
            <a:r>
              <a:rPr lang="en-US" sz="1800" cap="none" dirty="0" smtClean="0">
                <a:latin typeface="Times New Roman" panose="02020603050405020304" pitchFamily="18" charset="0"/>
                <a:cs typeface="Times New Roman" panose="02020603050405020304" pitchFamily="18" charset="0"/>
              </a:rPr>
              <a:t>Data scientists use these techniques to discover patterns and trends in data, make predictions, and support decision-making.</a:t>
            </a:r>
          </a:p>
          <a:p>
            <a:pPr>
              <a:buSzPct val="100000"/>
              <a:buFont typeface="Wingdings" panose="05000000000000000000" pitchFamily="2" charset="2"/>
              <a:buChar char="v"/>
            </a:pPr>
            <a:r>
              <a:rPr lang="en-US" sz="1800" cap="none" dirty="0" smtClean="0">
                <a:latin typeface="Times New Roman" panose="02020603050405020304" pitchFamily="18" charset="0"/>
                <a:cs typeface="Times New Roman" panose="02020603050405020304" pitchFamily="18" charset="0"/>
              </a:rPr>
              <a:t>They may work with a variety of data types, including structured data (such as numbers and dates in a spreadsheet) and unstructured data (such as text, images, or audio).</a:t>
            </a:r>
          </a:p>
          <a:p>
            <a:pPr>
              <a:buSzPct val="100000"/>
              <a:buFont typeface="Wingdings" panose="05000000000000000000" pitchFamily="2" charset="2"/>
              <a:buChar char="v"/>
            </a:pPr>
            <a:r>
              <a:rPr lang="en-US" sz="1800" cap="none" dirty="0" smtClean="0">
                <a:latin typeface="Times New Roman" panose="02020603050405020304" pitchFamily="18" charset="0"/>
                <a:cs typeface="Times New Roman" panose="02020603050405020304" pitchFamily="18" charset="0"/>
              </a:rPr>
              <a:t>Data science is used in a wide range of industries, including finance, healthcare, retail, and more.</a:t>
            </a:r>
            <a:endParaRPr lang="en-IN" sz="1800" cap="none" dirty="0" smtClean="0">
              <a:latin typeface="Times New Roman" panose="02020603050405020304" pitchFamily="18" charset="0"/>
              <a:cs typeface="Times New Roman" panose="02020603050405020304" pitchFamily="18" charset="0"/>
            </a:endParaRPr>
          </a:p>
          <a:p>
            <a:endParaRPr lang="en-US" sz="1800" cap="none" dirty="0"/>
          </a:p>
        </p:txBody>
      </p:sp>
      <p:pic>
        <p:nvPicPr>
          <p:cNvPr id="4" name="Picture 3"/>
          <p:cNvPicPr>
            <a:picLocks noChangeAspect="1"/>
          </p:cNvPicPr>
          <p:nvPr/>
        </p:nvPicPr>
        <p:blipFill>
          <a:blip r:embed="rId2"/>
          <a:stretch>
            <a:fillRect/>
          </a:stretch>
        </p:blipFill>
        <p:spPr>
          <a:xfrm>
            <a:off x="8247017" y="1358537"/>
            <a:ext cx="3196046" cy="3413759"/>
          </a:xfrm>
          <a:prstGeom prst="rect">
            <a:avLst/>
          </a:prstGeom>
          <a:ln w="38100" cap="sq">
            <a:solidFill>
              <a:schemeClr val="accent1">
                <a:lumMod val="75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13339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632" y="348343"/>
            <a:ext cx="10396882" cy="836023"/>
          </a:xfrm>
        </p:spPr>
        <p:txBody>
          <a:bodyPr>
            <a:normAutofit/>
          </a:bodyPr>
          <a:lstStyle/>
          <a:p>
            <a:r>
              <a:rPr lang="en-US" sz="4000" b="1" dirty="0">
                <a:solidFill>
                  <a:schemeClr val="accent1">
                    <a:lumMod val="75000"/>
                  </a:schemeClr>
                </a:solidFill>
                <a:latin typeface="Times New Roman" panose="02020603050405020304" pitchFamily="18" charset="0"/>
                <a:cs typeface="Times New Roman" panose="02020603050405020304" pitchFamily="18" charset="0"/>
              </a:rPr>
              <a:t>DATA PREPARATION</a:t>
            </a:r>
            <a:endParaRPr lang="en-US" sz="4000" dirty="0">
              <a:solidFill>
                <a:schemeClr val="accent1">
                  <a:lumMod val="75000"/>
                </a:schemeClr>
              </a:solidFill>
            </a:endParaRPr>
          </a:p>
        </p:txBody>
      </p:sp>
      <p:sp>
        <p:nvSpPr>
          <p:cNvPr id="3" name="Content Placeholder 2"/>
          <p:cNvSpPr>
            <a:spLocks noGrp="1"/>
          </p:cNvSpPr>
          <p:nvPr>
            <p:ph sz="quarter" idx="13"/>
          </p:nvPr>
        </p:nvSpPr>
        <p:spPr>
          <a:xfrm>
            <a:off x="624840" y="1410788"/>
            <a:ext cx="10739845" cy="2029097"/>
          </a:xfrm>
        </p:spPr>
        <p:txBody>
          <a:bodyPr>
            <a:noAutofit/>
          </a:bodyPr>
          <a:lstStyle/>
          <a:p>
            <a:pPr>
              <a:buSzPct val="100000"/>
              <a:buFont typeface="Wingdings" panose="05000000000000000000" pitchFamily="2" charset="2"/>
              <a:buChar char="Ø"/>
            </a:pPr>
            <a:r>
              <a:rPr lang="en-US" b="1" dirty="0">
                <a:solidFill>
                  <a:schemeClr val="accent1">
                    <a:lumMod val="75000"/>
                  </a:schemeClr>
                </a:solidFill>
                <a:latin typeface="Times New Roman" panose="02020603050405020304" pitchFamily="18" charset="0"/>
                <a:cs typeface="Times New Roman" panose="02020603050405020304" pitchFamily="18" charset="0"/>
              </a:rPr>
              <a:t>Feature Engineering :</a:t>
            </a:r>
          </a:p>
          <a:p>
            <a:pPr marL="0" indent="0" algn="just">
              <a:buNone/>
            </a:pPr>
            <a:r>
              <a:rPr lang="en-US" sz="1800" cap="none" dirty="0" smtClean="0">
                <a:latin typeface="Times New Roman" panose="02020603050405020304" pitchFamily="18" charset="0"/>
                <a:cs typeface="Times New Roman" panose="02020603050405020304" pitchFamily="18" charset="0"/>
              </a:rPr>
              <a:t>       Feature engineering is the process of creating new features or transforming existing features to improve the performance of a machine-learning model. It involves selecting relevant information from raw data and transforming it into a format that can be easily understood by a model. The goal is to improve model accuracy by providing more meaningful and relevant information.</a:t>
            </a:r>
          </a:p>
          <a:p>
            <a:pPr marL="0" indent="0">
              <a:buNone/>
            </a:pPr>
            <a:endParaRPr lang="en-IN" sz="1800" dirty="0">
              <a:latin typeface="Times New Roman" panose="02020603050405020304" pitchFamily="18" charset="0"/>
              <a:cs typeface="Times New Roman" panose="02020603050405020304" pitchFamily="18" charset="0"/>
            </a:endParaRPr>
          </a:p>
          <a:p>
            <a:endParaRPr lang="en-US" sz="1800" dirty="0"/>
          </a:p>
        </p:txBody>
      </p:sp>
      <p:pic>
        <p:nvPicPr>
          <p:cNvPr id="1030" name="Picture 6" descr="Feature Engineering — Automation and Evaluation — Part 1 | by Maher Deeb |  KI labs Engineering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771" y="3105557"/>
            <a:ext cx="9962605" cy="2380842"/>
          </a:xfrm>
          <a:prstGeom prst="rect">
            <a:avLst/>
          </a:prstGeom>
          <a:noFill/>
          <a:ln w="28575">
            <a:solidFill>
              <a:schemeClr val="accent1">
                <a:lumMod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6747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sz="quarter" idx="13"/>
          </p:nvPr>
        </p:nvSpPr>
        <p:spPr>
          <a:xfrm>
            <a:off x="685800" y="601664"/>
            <a:ext cx="10394950" cy="4579936"/>
          </a:xfrm>
        </p:spPr>
        <p:txBody>
          <a:bodyPr>
            <a:normAutofit fontScale="97500"/>
          </a:bodyPr>
          <a:lstStyle/>
          <a:p>
            <a:pPr>
              <a:buSzPct val="100000"/>
              <a:buFont typeface="Wingdings" panose="05000000000000000000" pitchFamily="2" charset="2"/>
              <a:buChar char="Ø"/>
            </a:pPr>
            <a:r>
              <a:rPr lang="en-US" sz="2100" b="1" dirty="0" smtClean="0">
                <a:solidFill>
                  <a:schemeClr val="accent1">
                    <a:lumMod val="75000"/>
                  </a:schemeClr>
                </a:solidFill>
                <a:latin typeface="Times New Roman" panose="02020603050405020304" pitchFamily="18" charset="0"/>
                <a:cs typeface="Times New Roman" panose="02020603050405020304" pitchFamily="18" charset="0"/>
              </a:rPr>
              <a:t>Data transformation:</a:t>
            </a:r>
          </a:p>
          <a:p>
            <a:pPr marL="0" indent="0" algn="just">
              <a:buNone/>
            </a:pPr>
            <a:r>
              <a:rPr lang="en-US" sz="1800" cap="none" dirty="0" smtClean="0">
                <a:latin typeface="Times New Roman" panose="02020603050405020304" pitchFamily="18" charset="0"/>
                <a:cs typeface="Times New Roman" panose="02020603050405020304" pitchFamily="18" charset="0"/>
              </a:rPr>
              <a:t>            Data transformation is the process of converting raw data into a More appropriate format or structure for analysis, interpretation, or presentation. It involves various operations aimed at preparing data for further processing, visualization, or Modeling.</a:t>
            </a:r>
          </a:p>
          <a:p>
            <a:pPr algn="just">
              <a:buSzPct val="100000"/>
              <a:buFont typeface="Wingdings" panose="05000000000000000000" pitchFamily="2" charset="2"/>
              <a:buChar char="Ø"/>
            </a:pPr>
            <a:r>
              <a:rPr lang="en-US" sz="2100" b="1" dirty="0">
                <a:solidFill>
                  <a:schemeClr val="accent1">
                    <a:lumMod val="75000"/>
                  </a:schemeClr>
                </a:solidFill>
                <a:latin typeface="Times New Roman" panose="02020603050405020304" pitchFamily="18" charset="0"/>
                <a:cs typeface="Times New Roman" panose="02020603050405020304" pitchFamily="18" charset="0"/>
              </a:rPr>
              <a:t>One- Hot Encoding</a:t>
            </a:r>
            <a:r>
              <a:rPr lang="en-US" sz="2100" b="1" dirty="0" smtClean="0">
                <a:solidFill>
                  <a:schemeClr val="accent1">
                    <a:lumMod val="75000"/>
                  </a:schemeClr>
                </a:solidFill>
                <a:latin typeface="Times New Roman" panose="02020603050405020304" pitchFamily="18" charset="0"/>
                <a:cs typeface="Times New Roman" panose="02020603050405020304" pitchFamily="18" charset="0"/>
              </a:rPr>
              <a:t>:</a:t>
            </a:r>
          </a:p>
          <a:p>
            <a:pPr marL="0" indent="0" algn="just">
              <a:buSzPct val="100000"/>
              <a:buNone/>
            </a:pPr>
            <a:r>
              <a:rPr lang="en-US" sz="1800" cap="none" dirty="0" smtClean="0">
                <a:solidFill>
                  <a:schemeClr val="tx1">
                    <a:lumMod val="95000"/>
                    <a:lumOff val="5000"/>
                  </a:schemeClr>
                </a:solidFill>
                <a:latin typeface="Times New Roman" panose="02020603050405020304" pitchFamily="18" charset="0"/>
                <a:cs typeface="Times New Roman" panose="02020603050405020304" pitchFamily="18" charset="0"/>
              </a:rPr>
              <a:t>One-hot encoding is a technique used to transform categorical variables into numerical values that can be used by machine learning models. In this technique, each category is transformed into a binary value indicating its presence or absence. For example, consider a categorical variable “</a:t>
            </a:r>
            <a:r>
              <a:rPr lang="en-US" sz="1800" cap="none" dirty="0" err="1" smtClean="0">
                <a:solidFill>
                  <a:schemeClr val="tx1">
                    <a:lumMod val="95000"/>
                    <a:lumOff val="5000"/>
                  </a:schemeClr>
                </a:solidFill>
                <a:latin typeface="Times New Roman" panose="02020603050405020304" pitchFamily="18" charset="0"/>
                <a:cs typeface="Times New Roman" panose="02020603050405020304" pitchFamily="18" charset="0"/>
              </a:rPr>
              <a:t>colour</a:t>
            </a:r>
            <a:r>
              <a:rPr lang="en-US" sz="1800" cap="none" dirty="0" smtClean="0">
                <a:solidFill>
                  <a:schemeClr val="tx1">
                    <a:lumMod val="95000"/>
                    <a:lumOff val="5000"/>
                  </a:schemeClr>
                </a:solidFill>
                <a:latin typeface="Times New Roman" panose="02020603050405020304" pitchFamily="18" charset="0"/>
                <a:cs typeface="Times New Roman" panose="02020603050405020304" pitchFamily="18" charset="0"/>
              </a:rPr>
              <a:t>” with three categories: red, green, and blue. One-hot encoding would transform this variable into three binary variables: </a:t>
            </a:r>
            <a:r>
              <a:rPr lang="en-US" sz="1800" cap="none" dirty="0" err="1" smtClean="0">
                <a:solidFill>
                  <a:schemeClr val="tx1">
                    <a:lumMod val="95000"/>
                    <a:lumOff val="5000"/>
                  </a:schemeClr>
                </a:solidFill>
                <a:latin typeface="Times New Roman" panose="02020603050405020304" pitchFamily="18" charset="0"/>
                <a:cs typeface="Times New Roman" panose="02020603050405020304" pitchFamily="18" charset="0"/>
              </a:rPr>
              <a:t>colour_red</a:t>
            </a:r>
            <a:r>
              <a:rPr lang="en-US" sz="1800" cap="none" dirty="0" smtClean="0">
                <a:solidFill>
                  <a:schemeClr val="tx1">
                    <a:lumMod val="95000"/>
                    <a:lumOff val="5000"/>
                  </a:schemeClr>
                </a:solidFill>
                <a:latin typeface="Times New Roman" panose="02020603050405020304" pitchFamily="18" charset="0"/>
                <a:cs typeface="Times New Roman" panose="02020603050405020304" pitchFamily="18" charset="0"/>
              </a:rPr>
              <a:t>, colour_green, and colour_blue, where the value of each variable would be 1 if the corresponding category is present and 0 otherwise.</a:t>
            </a:r>
          </a:p>
          <a:p>
            <a:pPr marL="0" indent="0" algn="just">
              <a:buSzPct val="100000"/>
              <a:buNone/>
            </a:pPr>
            <a:endParaRPr lang="en-US" sz="1800" b="1" cap="none" dirty="0" smtClean="0">
              <a:solidFill>
                <a:schemeClr val="bg2">
                  <a:lumMod val="10000"/>
                </a:schemeClr>
              </a:solidFill>
              <a:latin typeface="Times New Roman" panose="02020603050405020304" pitchFamily="18" charset="0"/>
              <a:cs typeface="Times New Roman" panose="02020603050405020304" pitchFamily="18" charset="0"/>
            </a:endParaRPr>
          </a:p>
          <a:p>
            <a:pPr marL="0" indent="0" algn="just">
              <a:buSzPct val="100000"/>
              <a:buNone/>
            </a:pPr>
            <a:endParaRPr lang="en-US" sz="1800" cap="none" dirty="0" smtClean="0">
              <a:solidFill>
                <a:schemeClr val="bg2">
                  <a:lumMod val="10000"/>
                </a:schemeClr>
              </a:solidFill>
              <a:latin typeface="Times New Roman" panose="02020603050405020304" pitchFamily="18" charset="0"/>
              <a:cs typeface="Times New Roman" panose="02020603050405020304" pitchFamily="18" charset="0"/>
            </a:endParaRPr>
          </a:p>
          <a:p>
            <a:pPr marL="0" indent="0" algn="just">
              <a:buNone/>
            </a:pPr>
            <a:endParaRPr lang="en-US" sz="1800" cap="none"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7" name="AutoShape 4" descr="Using Categorical Data with One Hot Encoding | Kaggl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1737" y="4007576"/>
            <a:ext cx="5625737" cy="1452698"/>
          </a:xfrm>
          <a:prstGeom prst="rect">
            <a:avLst/>
          </a:prstGeom>
        </p:spPr>
      </p:pic>
    </p:spTree>
    <p:extLst>
      <p:ext uri="{BB962C8B-B14F-4D97-AF65-F5344CB8AC3E}">
        <p14:creationId xmlns:p14="http://schemas.microsoft.com/office/powerpoint/2010/main" val="2278448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346166"/>
            <a:ext cx="10396882" cy="794657"/>
          </a:xfrm>
        </p:spPr>
        <p:txBody>
          <a:bodyPr>
            <a:normAutofit/>
          </a:bodyPr>
          <a:lstStyle/>
          <a:p>
            <a:r>
              <a:rPr lang="en-IN" sz="4000" b="1" dirty="0">
                <a:solidFill>
                  <a:schemeClr val="accent1">
                    <a:lumMod val="75000"/>
                  </a:schemeClr>
                </a:solidFill>
                <a:latin typeface="Times New Roman" panose="02020603050405020304" pitchFamily="18" charset="0"/>
                <a:cs typeface="Times New Roman" panose="02020603050405020304" pitchFamily="18" charset="0"/>
              </a:rPr>
              <a:t>EXPLORATORY DATA ANALYSIS</a:t>
            </a:r>
            <a:endParaRPr lang="en-US" sz="4000" dirty="0">
              <a:solidFill>
                <a:schemeClr val="accent1">
                  <a:lumMod val="75000"/>
                </a:schemeClr>
              </a:solidFill>
            </a:endParaRPr>
          </a:p>
        </p:txBody>
      </p:sp>
      <p:sp>
        <p:nvSpPr>
          <p:cNvPr id="3" name="Content Placeholder 2"/>
          <p:cNvSpPr>
            <a:spLocks noGrp="1"/>
          </p:cNvSpPr>
          <p:nvPr>
            <p:ph sz="quarter" idx="13"/>
          </p:nvPr>
        </p:nvSpPr>
        <p:spPr>
          <a:xfrm>
            <a:off x="685800" y="1140822"/>
            <a:ext cx="10394707" cy="4233763"/>
          </a:xfrm>
        </p:spPr>
        <p:txBody>
          <a:bodyPr>
            <a:normAutofit/>
          </a:bodyPr>
          <a:lstStyle/>
          <a:p>
            <a:pPr marL="0" indent="0" algn="just">
              <a:buNone/>
            </a:pPr>
            <a:r>
              <a:rPr lang="en-US" cap="none" dirty="0" smtClean="0">
                <a:solidFill>
                  <a:srgbClr val="273239"/>
                </a:solidFill>
                <a:latin typeface="Times New Roman" panose="02020603050405020304" pitchFamily="18" charset="0"/>
                <a:cs typeface="Times New Roman" panose="02020603050405020304" pitchFamily="18" charset="0"/>
              </a:rPr>
              <a:t>	</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Exploratory data analysis (EDA) refers to the method of studying and exploring record sets to discover patterns, locate outliers, and identify relationships between variables. EDA is normally carried out as a preliminary step before undertaking extra formal statistical analyses or modeling.</a:t>
            </a:r>
          </a:p>
          <a:p>
            <a:pPr algn="just">
              <a:buSzPct val="100000"/>
              <a:buFont typeface="Wingdings" panose="05000000000000000000" pitchFamily="2" charset="2"/>
              <a:buChar char="v"/>
            </a:pPr>
            <a:r>
              <a:rPr lang="en-US" b="1" cap="none" dirty="0" smtClean="0">
                <a:solidFill>
                  <a:schemeClr val="accent1">
                    <a:lumMod val="75000"/>
                  </a:schemeClr>
                </a:solidFill>
                <a:latin typeface="Times New Roman" panose="02020603050405020304" pitchFamily="18" charset="0"/>
                <a:cs typeface="Times New Roman" panose="02020603050405020304" pitchFamily="18" charset="0"/>
              </a:rPr>
              <a:t>Goals of EDA:</a:t>
            </a:r>
          </a:p>
          <a:p>
            <a:pPr marL="0" indent="0" algn="just">
              <a:buNone/>
            </a:pP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1.)Descriptive statistics:</a:t>
            </a:r>
            <a:r>
              <a:rPr lang="en-US" b="1" cap="none" dirty="0" smtClean="0">
                <a:solidFill>
                  <a:srgbClr val="273239"/>
                </a:solidFill>
                <a:latin typeface="Times New Roman" panose="02020603050405020304" pitchFamily="18" charset="0"/>
                <a:cs typeface="Times New Roman" panose="02020603050405020304" pitchFamily="18" charset="0"/>
              </a:rPr>
              <a:t> </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EDA utilizes precise records to recognize the important tendency, variability, and distribution of variables. Measures like suggest, median, mode, preferred deviation, range, and percentiles are usually used.</a:t>
            </a:r>
          </a:p>
          <a:p>
            <a:pPr marL="0" indent="0" algn="just">
              <a:buNone/>
            </a:pP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2.)Correlation and relationships</a:t>
            </a:r>
            <a:r>
              <a:rPr lang="en-US" b="1" cap="none" dirty="0">
                <a:solidFill>
                  <a:schemeClr val="tx1">
                    <a:lumMod val="95000"/>
                    <a:lumOff val="5000"/>
                  </a:schemeClr>
                </a:solidFill>
                <a:latin typeface="Times New Roman" panose="02020603050405020304" pitchFamily="18" charset="0"/>
                <a:cs typeface="Times New Roman" panose="02020603050405020304" pitchFamily="18" charset="0"/>
              </a:rPr>
              <a:t>:</a:t>
            </a: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 </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EDA allows discover relationships and dependencies between variables. Techniques such as correlation analysis, scatter plots, and pass-tabulations offer insights into the power and direction of relationships between variables.</a:t>
            </a:r>
          </a:p>
          <a:p>
            <a:pPr algn="just"/>
            <a:endParaRPr lang="en-US" cap="none" dirty="0">
              <a:solidFill>
                <a:schemeClr val="tx1">
                  <a:lumMod val="95000"/>
                  <a:lumOff val="5000"/>
                </a:schemeClr>
              </a:solidFill>
            </a:endParaRPr>
          </a:p>
        </p:txBody>
      </p:sp>
    </p:spTree>
    <p:extLst>
      <p:ext uri="{BB962C8B-B14F-4D97-AF65-F5344CB8AC3E}">
        <p14:creationId xmlns:p14="http://schemas.microsoft.com/office/powerpoint/2010/main" val="5084049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16132" y="1236617"/>
            <a:ext cx="10394707" cy="4545874"/>
          </a:xfrm>
        </p:spPr>
        <p:txBody>
          <a:bodyPr>
            <a:normAutofit fontScale="92500"/>
          </a:bodyPr>
          <a:lstStyle/>
          <a:p>
            <a:pPr marL="0" indent="0" algn="just">
              <a:buNone/>
            </a:pPr>
            <a:r>
              <a:rPr lang="en-IN" sz="2100" b="1" cap="none" dirty="0" smtClean="0">
                <a:solidFill>
                  <a:schemeClr val="tx1">
                    <a:lumMod val="95000"/>
                    <a:lumOff val="5000"/>
                  </a:schemeClr>
                </a:solidFill>
                <a:latin typeface="Times New Roman" panose="02020603050405020304" pitchFamily="18" charset="0"/>
                <a:cs typeface="Times New Roman" panose="02020603050405020304" pitchFamily="18" charset="0"/>
              </a:rPr>
              <a:t>3.)</a:t>
            </a:r>
            <a:r>
              <a:rPr lang="en-US" sz="2100" b="1" cap="none" dirty="0" smtClean="0">
                <a:solidFill>
                  <a:schemeClr val="tx1">
                    <a:lumMod val="95000"/>
                    <a:lumOff val="5000"/>
                  </a:schemeClr>
                </a:solidFill>
                <a:latin typeface="Times New Roman" panose="02020603050405020304" pitchFamily="18" charset="0"/>
                <a:cs typeface="Times New Roman" panose="02020603050405020304" pitchFamily="18" charset="0"/>
              </a:rPr>
              <a:t>Data visualization:</a:t>
            </a:r>
            <a:r>
              <a:rPr lang="en-US" sz="2100" cap="none" dirty="0" smtClean="0">
                <a:solidFill>
                  <a:schemeClr val="tx1">
                    <a:lumMod val="95000"/>
                    <a:lumOff val="5000"/>
                  </a:schemeClr>
                </a:solidFill>
                <a:latin typeface="Times New Roman" panose="02020603050405020304" pitchFamily="18" charset="0"/>
                <a:cs typeface="Times New Roman" panose="02020603050405020304" pitchFamily="18" charset="0"/>
              </a:rPr>
              <a:t> </a:t>
            </a:r>
            <a:r>
              <a:rPr lang="en-US" sz="2200" cap="none" dirty="0" smtClean="0">
                <a:solidFill>
                  <a:schemeClr val="tx1">
                    <a:lumMod val="95000"/>
                    <a:lumOff val="5000"/>
                  </a:schemeClr>
                </a:solidFill>
                <a:latin typeface="Times New Roman" panose="02020603050405020304" pitchFamily="18" charset="0"/>
                <a:cs typeface="Times New Roman" panose="02020603050405020304" pitchFamily="18" charset="0"/>
              </a:rPr>
              <a:t>EDA employs visual techniques to represent the statistics graphically. Visualizations consisting of histograms, box plots, scatter plots, line plots, </a:t>
            </a:r>
            <a:r>
              <a:rPr lang="en-US" sz="2200" cap="none" dirty="0" err="1" smtClean="0">
                <a:solidFill>
                  <a:schemeClr val="tx1">
                    <a:lumMod val="95000"/>
                    <a:lumOff val="5000"/>
                  </a:schemeClr>
                </a:solidFill>
                <a:latin typeface="Times New Roman" panose="02020603050405020304" pitchFamily="18" charset="0"/>
                <a:cs typeface="Times New Roman" panose="02020603050405020304" pitchFamily="18" charset="0"/>
              </a:rPr>
              <a:t>heatmaps</a:t>
            </a:r>
            <a:r>
              <a:rPr lang="en-US" sz="2200" cap="none" dirty="0" smtClean="0">
                <a:solidFill>
                  <a:schemeClr val="tx1">
                    <a:lumMod val="95000"/>
                    <a:lumOff val="5000"/>
                  </a:schemeClr>
                </a:solidFill>
                <a:latin typeface="Times New Roman" panose="02020603050405020304" pitchFamily="18" charset="0"/>
                <a:cs typeface="Times New Roman" panose="02020603050405020304" pitchFamily="18" charset="0"/>
              </a:rPr>
              <a:t>, and bar charts assist in identifying styles, trends, and relationships within the facts.</a:t>
            </a:r>
          </a:p>
          <a:p>
            <a:pPr>
              <a:buSzPct val="100000"/>
              <a:buFont typeface="Wingdings" panose="05000000000000000000" pitchFamily="2" charset="2"/>
              <a:buChar char="v"/>
            </a:pPr>
            <a:r>
              <a:rPr lang="en-US" sz="2200" b="1" cap="none" dirty="0">
                <a:solidFill>
                  <a:schemeClr val="accent1">
                    <a:lumMod val="75000"/>
                  </a:schemeClr>
                </a:solidFill>
                <a:latin typeface="Times New Roman" panose="02020603050405020304" pitchFamily="18" charset="0"/>
                <a:cs typeface="Times New Roman" panose="02020603050405020304" pitchFamily="18" charset="0"/>
              </a:rPr>
              <a:t>Types of  EDA:</a:t>
            </a:r>
          </a:p>
          <a:p>
            <a:pPr marL="0" indent="0">
              <a:buNone/>
            </a:pPr>
            <a:r>
              <a:rPr lang="en-US" b="1" cap="none" dirty="0">
                <a:solidFill>
                  <a:schemeClr val="tx1">
                    <a:lumMod val="95000"/>
                    <a:lumOff val="5000"/>
                  </a:schemeClr>
                </a:solidFill>
                <a:latin typeface="Times New Roman" panose="02020603050405020304" pitchFamily="18" charset="0"/>
                <a:cs typeface="Times New Roman" panose="02020603050405020304" pitchFamily="18" charset="0"/>
              </a:rPr>
              <a:t>1.) Univariate analysis: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I</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t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involves summarizing and visualizing a single variable at a time to understand its distribution and relevant tendency. Techniques like histograms, box plots, bar charts, and pie charts information are generally used in univariate analysis.</a:t>
            </a:r>
          </a:p>
          <a:p>
            <a:pPr marL="0" indent="0">
              <a:buNone/>
            </a:pPr>
            <a:r>
              <a:rPr lang="en-US" b="1" cap="none" dirty="0">
                <a:solidFill>
                  <a:schemeClr val="tx1">
                    <a:lumMod val="95000"/>
                    <a:lumOff val="5000"/>
                  </a:schemeClr>
                </a:solidFill>
                <a:latin typeface="Times New Roman" panose="02020603050405020304" pitchFamily="18" charset="0"/>
                <a:cs typeface="Times New Roman" panose="02020603050405020304" pitchFamily="18" charset="0"/>
              </a:rPr>
              <a:t>2.) Bivariate analysis: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B</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ivariate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evaluation involves exploring the correlation between  variables. Scatter plots, line plots and correlation matrices are generally used strategies in bivariate analysis.</a:t>
            </a:r>
          </a:p>
          <a:p>
            <a:pPr marL="0" indent="0">
              <a:buNone/>
            </a:pPr>
            <a:r>
              <a:rPr lang="en-US" b="1" cap="none" dirty="0">
                <a:solidFill>
                  <a:schemeClr val="tx1">
                    <a:lumMod val="95000"/>
                    <a:lumOff val="5000"/>
                  </a:schemeClr>
                </a:solidFill>
                <a:latin typeface="Times New Roman" panose="02020603050405020304" pitchFamily="18" charset="0"/>
                <a:cs typeface="Times New Roman" panose="02020603050405020304" pitchFamily="18" charset="0"/>
              </a:rPr>
              <a:t>3.) Multivariate analysis: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I</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t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involves exploring the interactions and dependencies among more than one variable in a record set. Techniques like </a:t>
            </a:r>
            <a:r>
              <a:rPr lang="en-US" cap="none" dirty="0" err="1">
                <a:solidFill>
                  <a:schemeClr val="tx1">
                    <a:lumMod val="95000"/>
                    <a:lumOff val="5000"/>
                  </a:schemeClr>
                </a:solidFill>
                <a:latin typeface="Times New Roman" panose="02020603050405020304" pitchFamily="18" charset="0"/>
                <a:cs typeface="Times New Roman" panose="02020603050405020304" pitchFamily="18" charset="0"/>
              </a:rPr>
              <a:t>heatmaps</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 are used in multivariate analysis</a:t>
            </a:r>
            <a:endParaRPr lang="en-US" b="1" cap="none" dirty="0">
              <a:solidFill>
                <a:schemeClr val="tx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069376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563712" y="-55046"/>
            <a:ext cx="10394707" cy="3311189"/>
          </a:xfrm>
        </p:spPr>
        <p:txBody>
          <a:bodyPr>
            <a:normAutofit/>
          </a:bodyPr>
          <a:lstStyle/>
          <a:p>
            <a:pPr marL="0" indent="0" algn="just">
              <a:buNone/>
            </a:pP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4.</a:t>
            </a: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 </a:t>
            </a:r>
            <a:r>
              <a:rPr lang="en-US" b="1" cap="none" dirty="0" smtClean="0">
                <a:solidFill>
                  <a:schemeClr val="tx1">
                    <a:lumMod val="95000"/>
                    <a:lumOff val="5000"/>
                  </a:schemeClr>
                </a:solidFill>
                <a:latin typeface="Times New Roman" panose="02020603050405020304" pitchFamily="18" charset="0"/>
                <a:cs typeface="Times New Roman" panose="02020603050405020304" pitchFamily="18" charset="0"/>
              </a:rPr>
              <a:t>Outlier analysis: </a:t>
            </a:r>
            <a:r>
              <a:rPr lang="en-US" cap="none" dirty="0">
                <a:solidFill>
                  <a:schemeClr val="tx1">
                    <a:lumMod val="95000"/>
                    <a:lumOff val="5000"/>
                  </a:schemeClr>
                </a:solidFill>
                <a:latin typeface="Times New Roman" panose="02020603050405020304" pitchFamily="18" charset="0"/>
                <a:cs typeface="Times New Roman" panose="02020603050405020304" pitchFamily="18" charset="0"/>
              </a:rPr>
              <a:t>O</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utliers </a:t>
            </a:r>
            <a:r>
              <a:rPr lang="en-US" cap="none" dirty="0" smtClean="0">
                <a:solidFill>
                  <a:schemeClr val="tx1">
                    <a:lumMod val="95000"/>
                    <a:lumOff val="5000"/>
                  </a:schemeClr>
                </a:solidFill>
                <a:latin typeface="Times New Roman" panose="02020603050405020304" pitchFamily="18" charset="0"/>
                <a:cs typeface="Times New Roman" panose="02020603050405020304" pitchFamily="18" charset="0"/>
              </a:rPr>
              <a:t>are statistics factors that drastically deviate from the general sample of the facts. Outlier analysis includes identifying and knowledge the presence of outliers, their capability reasons, and their impact at the analysis. Techniques along with box plots, scatter plots, z-rankings, and clustering algorithms are used for outlier evaluation.</a:t>
            </a:r>
            <a:endParaRPr lang="en-IN" cap="none" dirty="0" smtClean="0">
              <a:solidFill>
                <a:schemeClr val="tx1">
                  <a:lumMod val="95000"/>
                  <a:lumOff val="5000"/>
                </a:schemeClr>
              </a:solidFill>
              <a:latin typeface="Times New Roman" panose="02020603050405020304" pitchFamily="18" charset="0"/>
              <a:cs typeface="Times New Roman" panose="02020603050405020304" pitchFamily="18" charset="0"/>
            </a:endParaRPr>
          </a:p>
          <a:p>
            <a:pPr algn="just"/>
            <a:endParaRPr lang="en-US" cap="none" dirty="0"/>
          </a:p>
        </p:txBody>
      </p:sp>
      <p:pic>
        <p:nvPicPr>
          <p:cNvPr id="4" name="Picture 3">
            <a:extLst>
              <a:ext uri="{FF2B5EF4-FFF2-40B4-BE49-F238E27FC236}">
                <a16:creationId xmlns:a16="http://schemas.microsoft.com/office/drawing/2014/main" id="{333D3048-F3C0-9130-9FAD-2B30093F9E5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xmlns="" r:id="rId3"/>
              </a:ext>
            </a:extLst>
          </a:blip>
          <a:stretch>
            <a:fillRect/>
          </a:stretch>
        </p:blipFill>
        <p:spPr>
          <a:xfrm>
            <a:off x="663273" y="2861217"/>
            <a:ext cx="1748325" cy="1658532"/>
          </a:xfrm>
          <a:prstGeom prst="rect">
            <a:avLst/>
          </a:prstGeom>
        </p:spPr>
      </p:pic>
      <p:pic>
        <p:nvPicPr>
          <p:cNvPr id="5" name="Picture 4">
            <a:extLst>
              <a:ext uri="{FF2B5EF4-FFF2-40B4-BE49-F238E27FC236}">
                <a16:creationId xmlns:a16="http://schemas.microsoft.com/office/drawing/2014/main" id="{754F771E-5746-22A4-A961-2393464F2153}"/>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xmlns="" r:id="rId5"/>
              </a:ext>
            </a:extLst>
          </a:blip>
          <a:stretch>
            <a:fillRect/>
          </a:stretch>
        </p:blipFill>
        <p:spPr>
          <a:xfrm>
            <a:off x="2782340" y="2845812"/>
            <a:ext cx="2485316" cy="1715529"/>
          </a:xfrm>
          <a:prstGeom prst="rect">
            <a:avLst/>
          </a:prstGeom>
        </p:spPr>
      </p:pic>
      <p:pic>
        <p:nvPicPr>
          <p:cNvPr id="6" name="Picture 5">
            <a:extLst>
              <a:ext uri="{FF2B5EF4-FFF2-40B4-BE49-F238E27FC236}">
                <a16:creationId xmlns:a16="http://schemas.microsoft.com/office/drawing/2014/main" id="{472361AC-FB45-A37E-4BFA-BCAD9D03C2DD}"/>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xmlns="" r:id="rId7"/>
              </a:ext>
            </a:extLst>
          </a:blip>
          <a:stretch>
            <a:fillRect/>
          </a:stretch>
        </p:blipFill>
        <p:spPr>
          <a:xfrm>
            <a:off x="5638398" y="2832057"/>
            <a:ext cx="2485316" cy="1687692"/>
          </a:xfrm>
          <a:prstGeom prst="rect">
            <a:avLst/>
          </a:prstGeom>
        </p:spPr>
      </p:pic>
      <p:pic>
        <p:nvPicPr>
          <p:cNvPr id="7" name="Picture 6">
            <a:extLst>
              <a:ext uri="{FF2B5EF4-FFF2-40B4-BE49-F238E27FC236}">
                <a16:creationId xmlns:a16="http://schemas.microsoft.com/office/drawing/2014/main" id="{FE902A86-22A5-3AE2-08CB-19EB631AB13E}"/>
              </a:ext>
            </a:extLst>
          </p:cNvPr>
          <p:cNvPicPr>
            <a:picLocks noChangeAspect="1"/>
          </p:cNvPicPr>
          <p:nvPr/>
        </p:nvPicPr>
        <p:blipFill>
          <a:blip r:embed="rId8" cstate="print">
            <a:extLst>
              <a:ext uri="{28A0092B-C50C-407E-A947-70E740481C1C}">
                <a14:useLocalDpi xmlns:a14="http://schemas.microsoft.com/office/drawing/2010/main" val="0"/>
              </a:ext>
              <a:ext uri="{837473B0-CC2E-450A-ABE3-18F120FF3D39}">
                <a1611:picAttrSrcUrl xmlns:a1611="http://schemas.microsoft.com/office/drawing/2016/11/main" xmlns="" r:id="rId9"/>
              </a:ext>
            </a:extLst>
          </a:blip>
          <a:stretch>
            <a:fillRect/>
          </a:stretch>
        </p:blipFill>
        <p:spPr>
          <a:xfrm>
            <a:off x="8679979" y="2873649"/>
            <a:ext cx="2044090" cy="1723574"/>
          </a:xfrm>
          <a:prstGeom prst="rect">
            <a:avLst/>
          </a:prstGeom>
        </p:spPr>
      </p:pic>
      <p:sp>
        <p:nvSpPr>
          <p:cNvPr id="8" name="TextBox 7">
            <a:extLst>
              <a:ext uri="{FF2B5EF4-FFF2-40B4-BE49-F238E27FC236}">
                <a16:creationId xmlns:a16="http://schemas.microsoft.com/office/drawing/2014/main" id="{02E4DEE4-DA9A-7D07-2B6F-976956B92BF0}"/>
              </a:ext>
            </a:extLst>
          </p:cNvPr>
          <p:cNvSpPr txBox="1"/>
          <p:nvPr/>
        </p:nvSpPr>
        <p:spPr>
          <a:xfrm>
            <a:off x="543485" y="4759420"/>
            <a:ext cx="1987899"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Histogram plot</a:t>
            </a:r>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9EDE668-6EF8-C1CC-F868-135273FE031D}"/>
              </a:ext>
            </a:extLst>
          </p:cNvPr>
          <p:cNvSpPr txBox="1"/>
          <p:nvPr/>
        </p:nvSpPr>
        <p:spPr>
          <a:xfrm>
            <a:off x="3065304" y="4759420"/>
            <a:ext cx="1817079"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Scatter plot</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592B588D-BFAD-70FF-D898-F335B327CEA9}"/>
              </a:ext>
            </a:extLst>
          </p:cNvPr>
          <p:cNvSpPr txBox="1"/>
          <p:nvPr/>
        </p:nvSpPr>
        <p:spPr>
          <a:xfrm>
            <a:off x="6057555" y="4721465"/>
            <a:ext cx="1550988"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Heat map</a:t>
            </a:r>
            <a:endParaRPr lang="en-IN"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7442F60-447C-6443-A96A-5CE3FBD94F6E}"/>
              </a:ext>
            </a:extLst>
          </p:cNvPr>
          <p:cNvSpPr txBox="1"/>
          <p:nvPr/>
        </p:nvSpPr>
        <p:spPr>
          <a:xfrm>
            <a:off x="8531743" y="4721465"/>
            <a:ext cx="242667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Outliers in box plot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31126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26422"/>
            <a:ext cx="10396882" cy="783772"/>
          </a:xfrm>
        </p:spPr>
        <p:txBody>
          <a:bodyPr>
            <a:normAutofit/>
          </a:bodyPr>
          <a:lstStyle/>
          <a:p>
            <a:r>
              <a:rPr lang="en-US" sz="4000" b="1" dirty="0">
                <a:solidFill>
                  <a:schemeClr val="accent1">
                    <a:lumMod val="75000"/>
                  </a:schemeClr>
                </a:solidFill>
                <a:latin typeface="Times New Roman" panose="02020603050405020304" pitchFamily="18" charset="0"/>
                <a:cs typeface="Times New Roman" panose="02020603050405020304" pitchFamily="18" charset="0"/>
              </a:rPr>
              <a:t>MACHINE LEARNING WITH PYTHON</a:t>
            </a:r>
            <a:endParaRPr lang="en-US" sz="4000" dirty="0">
              <a:solidFill>
                <a:schemeClr val="accent1">
                  <a:lumMod val="75000"/>
                </a:schemeClr>
              </a:solidFill>
            </a:endParaRPr>
          </a:p>
        </p:txBody>
      </p:sp>
      <p:sp>
        <p:nvSpPr>
          <p:cNvPr id="3" name="Content Placeholder 2"/>
          <p:cNvSpPr>
            <a:spLocks noGrp="1"/>
          </p:cNvSpPr>
          <p:nvPr>
            <p:ph sz="quarter" idx="13"/>
          </p:nvPr>
        </p:nvSpPr>
        <p:spPr>
          <a:xfrm>
            <a:off x="624840" y="765818"/>
            <a:ext cx="10394707" cy="3311189"/>
          </a:xfrm>
        </p:spPr>
        <p:txBody>
          <a:bodyPr/>
          <a:lstStyle/>
          <a:p>
            <a:pPr algn="just">
              <a:buSzPct val="100000"/>
              <a:buFont typeface="Wingdings" panose="05000000000000000000" pitchFamily="2" charset="2"/>
              <a:buChar char="v"/>
            </a:pPr>
            <a:r>
              <a:rPr lang="en-US" cap="none" dirty="0" smtClean="0">
                <a:latin typeface="Times New Roman" panose="02020603050405020304" pitchFamily="18" charset="0"/>
                <a:cs typeface="Times New Roman" panose="02020603050405020304" pitchFamily="18" charset="0"/>
              </a:rPr>
              <a:t>Machine learning algorithms are computational techniques that enable systems to learn and improve from experience without being explicitly programmed. These algorithms use data to recognize patterns, make predictions or optimize outcomes.</a:t>
            </a:r>
          </a:p>
          <a:p>
            <a:pPr algn="just">
              <a:buSzPct val="100000"/>
              <a:buFont typeface="Wingdings" panose="05000000000000000000" pitchFamily="2" charset="2"/>
              <a:buChar char="v"/>
            </a:pPr>
            <a:r>
              <a:rPr lang="en-US" cap="none" dirty="0" smtClean="0">
                <a:latin typeface="Times New Roman" panose="02020603050405020304" pitchFamily="18" charset="0"/>
                <a:cs typeface="Times New Roman" panose="02020603050405020304" pitchFamily="18" charset="0"/>
              </a:rPr>
              <a:t>We have three main categories of machine learning. They are supervised learning, unsupervised learning and reinforcement learning.</a:t>
            </a:r>
          </a:p>
          <a:p>
            <a:pPr algn="just"/>
            <a:endParaRPr lang="en-IN" cap="none" dirty="0" smtClean="0">
              <a:latin typeface="Times New Roman" panose="02020603050405020304" pitchFamily="18" charset="0"/>
              <a:cs typeface="Times New Roman" panose="02020603050405020304" pitchFamily="18" charset="0"/>
            </a:endParaRPr>
          </a:p>
          <a:p>
            <a:pPr algn="just"/>
            <a:endParaRPr lang="en-US" cap="none"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5623" y="2969623"/>
            <a:ext cx="8769531" cy="2508068"/>
          </a:xfrm>
          <a:prstGeom prst="rect">
            <a:avLst/>
          </a:prstGeom>
          <a:ln w="19050">
            <a:solidFill>
              <a:schemeClr val="accent1">
                <a:lumMod val="75000"/>
              </a:schemeClr>
            </a:solidFill>
          </a:ln>
        </p:spPr>
      </p:pic>
    </p:spTree>
    <p:extLst>
      <p:ext uri="{BB962C8B-B14F-4D97-AF65-F5344CB8AC3E}">
        <p14:creationId xmlns:p14="http://schemas.microsoft.com/office/powerpoint/2010/main" val="22090655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
  <TotalTime>506</TotalTime>
  <Words>923</Words>
  <Application>Microsoft Office PowerPoint</Application>
  <PresentationFormat>Widescreen</PresentationFormat>
  <Paragraphs>80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Algerian</vt:lpstr>
      <vt:lpstr>Arial</vt:lpstr>
      <vt:lpstr>Impact</vt:lpstr>
      <vt:lpstr>Times New Roman</vt:lpstr>
      <vt:lpstr>Wingdings</vt:lpstr>
      <vt:lpstr>Main Event</vt:lpstr>
      <vt:lpstr>PowerPoint Presentation</vt:lpstr>
      <vt:lpstr>TOPICS</vt:lpstr>
      <vt:lpstr>INTRODUCTION TO DATA SCIENCE</vt:lpstr>
      <vt:lpstr>DATA PREPARATION</vt:lpstr>
      <vt:lpstr>PowerPoint Presentation</vt:lpstr>
      <vt:lpstr>EXPLORATORY DATA ANALYSIS</vt:lpstr>
      <vt:lpstr>PowerPoint Presentation</vt:lpstr>
      <vt:lpstr>PowerPoint Presentation</vt:lpstr>
      <vt:lpstr>MACHINE LEARNING WITH PYTHON</vt:lpstr>
      <vt:lpstr>INTRODUCTION  TO FLASK</vt:lpstr>
      <vt:lpstr>FRONT END</vt:lpstr>
      <vt:lpstr>PROJECT: Text Book Clustering</vt:lpstr>
      <vt:lpstr>PowerPoint Presentation</vt:lpstr>
      <vt:lpstr>PowerPoint Presentation</vt:lpstr>
      <vt:lpstr>PowerPoint Presentation</vt:lpstr>
      <vt:lpstr>PowerPoint Presentation</vt:lpstr>
      <vt:lpstr>CONCLUSION: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42</cp:revision>
  <dcterms:created xsi:type="dcterms:W3CDTF">2023-12-27T04:45:00Z</dcterms:created>
  <dcterms:modified xsi:type="dcterms:W3CDTF">2023-12-29T08:55:10Z</dcterms:modified>
</cp:coreProperties>
</file>

<file path=docProps/thumbnail.jpeg>
</file>